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5" r:id="rId3"/>
    <p:sldId id="257" r:id="rId4"/>
    <p:sldId id="258" r:id="rId5"/>
    <p:sldId id="276" r:id="rId6"/>
    <p:sldId id="259" r:id="rId7"/>
    <p:sldId id="278" r:id="rId8"/>
    <p:sldId id="261" r:id="rId9"/>
    <p:sldId id="279" r:id="rId10"/>
    <p:sldId id="280" r:id="rId11"/>
    <p:sldId id="262" r:id="rId12"/>
    <p:sldId id="273" r:id="rId13"/>
    <p:sldId id="264" r:id="rId14"/>
    <p:sldId id="281" r:id="rId15"/>
    <p:sldId id="266" r:id="rId16"/>
    <p:sldId id="274" r:id="rId17"/>
    <p:sldId id="268" r:id="rId18"/>
    <p:sldId id="283" r:id="rId19"/>
    <p:sldId id="284" r:id="rId20"/>
    <p:sldId id="285" r:id="rId21"/>
    <p:sldId id="288" r:id="rId22"/>
  </p:sldIdLst>
  <p:sldSz cx="18288000" cy="10287000"/>
  <p:notesSz cx="6858000" cy="9144000"/>
  <p:embeddedFontLst>
    <p:embeddedFont>
      <p:font typeface="Muli Bold" panose="020B0604020202020204" charset="0"/>
      <p:regular r:id="rId24"/>
    </p:embeddedFont>
    <p:embeddedFont>
      <p:font typeface="Muli Regular"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073935-D2A1-4873-876B-0BBEB0C1485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61967B5-9636-4482-A836-011C3A546B6C}">
      <dgm:prSet/>
      <dgm:spPr/>
      <dgm:t>
        <a:bodyPr/>
        <a:lstStyle/>
        <a:p>
          <a:pPr>
            <a:lnSpc>
              <a:spcPct val="100000"/>
            </a:lnSpc>
          </a:pPr>
          <a:r>
            <a:rPr lang="en-US"/>
            <a:t>Visual representation of data processing steps.</a:t>
          </a:r>
        </a:p>
      </dgm:t>
    </dgm:pt>
    <dgm:pt modelId="{EB991B2B-2A12-442C-9726-DC35E85FB4D1}" type="parTrans" cxnId="{7BA94BB0-C32B-4632-B437-0022F6911343}">
      <dgm:prSet/>
      <dgm:spPr/>
      <dgm:t>
        <a:bodyPr/>
        <a:lstStyle/>
        <a:p>
          <a:endParaRPr lang="en-US"/>
        </a:p>
      </dgm:t>
    </dgm:pt>
    <dgm:pt modelId="{4512496D-ECFC-48A1-8E62-959382F3D891}" type="sibTrans" cxnId="{7BA94BB0-C32B-4632-B437-0022F6911343}">
      <dgm:prSet/>
      <dgm:spPr/>
      <dgm:t>
        <a:bodyPr/>
        <a:lstStyle/>
        <a:p>
          <a:endParaRPr lang="en-US"/>
        </a:p>
      </dgm:t>
    </dgm:pt>
    <dgm:pt modelId="{7B716523-A265-452F-A1E3-746111728553}">
      <dgm:prSet/>
      <dgm:spPr/>
      <dgm:t>
        <a:bodyPr/>
        <a:lstStyle/>
        <a:p>
          <a:pPr>
            <a:lnSpc>
              <a:spcPct val="100000"/>
            </a:lnSpc>
          </a:pPr>
          <a:r>
            <a:rPr lang="en-US"/>
            <a:t>SQL serves as the initial data source.</a:t>
          </a:r>
        </a:p>
      </dgm:t>
    </dgm:pt>
    <dgm:pt modelId="{79EC09A0-63DA-4E70-9408-FC374C6CA19D}" type="parTrans" cxnId="{B500BAF9-04D4-4099-8D07-5F72CE26D4CB}">
      <dgm:prSet/>
      <dgm:spPr/>
      <dgm:t>
        <a:bodyPr/>
        <a:lstStyle/>
        <a:p>
          <a:endParaRPr lang="en-US"/>
        </a:p>
      </dgm:t>
    </dgm:pt>
    <dgm:pt modelId="{BFC2871B-85FA-4B1E-B380-856AA9A23F3F}" type="sibTrans" cxnId="{B500BAF9-04D4-4099-8D07-5F72CE26D4CB}">
      <dgm:prSet/>
      <dgm:spPr/>
      <dgm:t>
        <a:bodyPr/>
        <a:lstStyle/>
        <a:p>
          <a:endParaRPr lang="en-US"/>
        </a:p>
      </dgm:t>
    </dgm:pt>
    <dgm:pt modelId="{998AA95A-8E4D-487B-85BF-31F59EB917C7}">
      <dgm:prSet/>
      <dgm:spPr/>
      <dgm:t>
        <a:bodyPr/>
        <a:lstStyle/>
        <a:p>
          <a:pPr>
            <a:lnSpc>
              <a:spcPct val="100000"/>
            </a:lnSpc>
          </a:pPr>
          <a:r>
            <a:rPr lang="en-US"/>
            <a:t>Power Pivot is utilized for data modeling and analytics.</a:t>
          </a:r>
        </a:p>
      </dgm:t>
    </dgm:pt>
    <dgm:pt modelId="{052D53C5-9C8B-4DA3-A73D-C1B378D00FB0}" type="parTrans" cxnId="{549D871C-D892-46E3-839F-5972A25496F7}">
      <dgm:prSet/>
      <dgm:spPr/>
      <dgm:t>
        <a:bodyPr/>
        <a:lstStyle/>
        <a:p>
          <a:endParaRPr lang="en-US"/>
        </a:p>
      </dgm:t>
    </dgm:pt>
    <dgm:pt modelId="{5965E86B-4E77-48DC-85C6-168C41DF91E8}" type="sibTrans" cxnId="{549D871C-D892-46E3-839F-5972A25496F7}">
      <dgm:prSet/>
      <dgm:spPr/>
      <dgm:t>
        <a:bodyPr/>
        <a:lstStyle/>
        <a:p>
          <a:endParaRPr lang="en-US"/>
        </a:p>
      </dgm:t>
    </dgm:pt>
    <dgm:pt modelId="{FB489717-8C95-4C30-875B-19BC0C4C4CBF}">
      <dgm:prSet/>
      <dgm:spPr/>
      <dgm:t>
        <a:bodyPr/>
        <a:lstStyle/>
        <a:p>
          <a:pPr>
            <a:lnSpc>
              <a:spcPct val="100000"/>
            </a:lnSpc>
          </a:pPr>
          <a:r>
            <a:rPr lang="en-US"/>
            <a:t>Transformed data prepares it for insightful analysis.</a:t>
          </a:r>
        </a:p>
      </dgm:t>
    </dgm:pt>
    <dgm:pt modelId="{121C357F-4F8A-46C6-8B69-AD2D877204D6}" type="parTrans" cxnId="{0D0D7B7A-BE3D-4B3C-8DE1-3A19C0AFE173}">
      <dgm:prSet/>
      <dgm:spPr/>
      <dgm:t>
        <a:bodyPr/>
        <a:lstStyle/>
        <a:p>
          <a:endParaRPr lang="en-US"/>
        </a:p>
      </dgm:t>
    </dgm:pt>
    <dgm:pt modelId="{6C7EF5A3-13E2-439B-BEA9-E5936ED3680A}" type="sibTrans" cxnId="{0D0D7B7A-BE3D-4B3C-8DE1-3A19C0AFE173}">
      <dgm:prSet/>
      <dgm:spPr/>
      <dgm:t>
        <a:bodyPr/>
        <a:lstStyle/>
        <a:p>
          <a:endParaRPr lang="en-US"/>
        </a:p>
      </dgm:t>
    </dgm:pt>
    <dgm:pt modelId="{61F0B2FD-BAF7-4189-AF64-6AC5D3EF15E8}">
      <dgm:prSet/>
      <dgm:spPr/>
      <dgm:t>
        <a:bodyPr/>
        <a:lstStyle/>
        <a:p>
          <a:pPr>
            <a:lnSpc>
              <a:spcPct val="100000"/>
            </a:lnSpc>
          </a:pPr>
          <a:r>
            <a:rPr lang="en-US" dirty="0"/>
            <a:t>Key steps include Business Rules and data-type conversion.</a:t>
          </a:r>
        </a:p>
      </dgm:t>
    </dgm:pt>
    <dgm:pt modelId="{A27E5A27-AEB0-4D89-B3DF-2767BB4E1929}" type="parTrans" cxnId="{2E02FD47-DE1F-4AE8-A564-0E92311258FD}">
      <dgm:prSet/>
      <dgm:spPr/>
      <dgm:t>
        <a:bodyPr/>
        <a:lstStyle/>
        <a:p>
          <a:endParaRPr lang="en-US"/>
        </a:p>
      </dgm:t>
    </dgm:pt>
    <dgm:pt modelId="{3CB79CB1-8CF0-4DBA-A82B-336CE8EC7ED1}" type="sibTrans" cxnId="{2E02FD47-DE1F-4AE8-A564-0E92311258FD}">
      <dgm:prSet/>
      <dgm:spPr/>
      <dgm:t>
        <a:bodyPr/>
        <a:lstStyle/>
        <a:p>
          <a:endParaRPr lang="en-US"/>
        </a:p>
      </dgm:t>
    </dgm:pt>
    <dgm:pt modelId="{F19DAF7B-B38D-4A5B-A7A8-8AB25132689B}" type="pres">
      <dgm:prSet presAssocID="{27073935-D2A1-4873-876B-0BBEB0C14856}" presName="root" presStyleCnt="0">
        <dgm:presLayoutVars>
          <dgm:dir/>
          <dgm:resizeHandles val="exact"/>
        </dgm:presLayoutVars>
      </dgm:prSet>
      <dgm:spPr/>
    </dgm:pt>
    <dgm:pt modelId="{61706F39-3436-4401-BF75-68ED6242D9C7}" type="pres">
      <dgm:prSet presAssocID="{661967B5-9636-4482-A836-011C3A546B6C}" presName="compNode" presStyleCnt="0"/>
      <dgm:spPr/>
    </dgm:pt>
    <dgm:pt modelId="{A0518E22-97E5-451F-9437-D55BBF6B9ADA}" type="pres">
      <dgm:prSet presAssocID="{661967B5-9636-4482-A836-011C3A546B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A04792D-0413-4B7F-8B79-FFD81B9965E5}" type="pres">
      <dgm:prSet presAssocID="{661967B5-9636-4482-A836-011C3A546B6C}" presName="spaceRect" presStyleCnt="0"/>
      <dgm:spPr/>
    </dgm:pt>
    <dgm:pt modelId="{D5BFEB7B-8541-4F84-99B5-36FDDF4530A9}" type="pres">
      <dgm:prSet presAssocID="{661967B5-9636-4482-A836-011C3A546B6C}" presName="textRect" presStyleLbl="revTx" presStyleIdx="0" presStyleCnt="5">
        <dgm:presLayoutVars>
          <dgm:chMax val="1"/>
          <dgm:chPref val="1"/>
        </dgm:presLayoutVars>
      </dgm:prSet>
      <dgm:spPr/>
    </dgm:pt>
    <dgm:pt modelId="{061B9D2F-04ED-441D-A0AA-889E3387F933}" type="pres">
      <dgm:prSet presAssocID="{4512496D-ECFC-48A1-8E62-959382F3D891}" presName="sibTrans" presStyleCnt="0"/>
      <dgm:spPr/>
    </dgm:pt>
    <dgm:pt modelId="{FC0C52B3-D51A-4313-ACC1-B329504E31F0}" type="pres">
      <dgm:prSet presAssocID="{7B716523-A265-452F-A1E3-746111728553}" presName="compNode" presStyleCnt="0"/>
      <dgm:spPr/>
    </dgm:pt>
    <dgm:pt modelId="{8739E58C-180B-4974-A69F-B4B46DAFB881}" type="pres">
      <dgm:prSet presAssocID="{7B716523-A265-452F-A1E3-74611172855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1F274F9-F0F9-42BD-9052-19818A5C83BC}" type="pres">
      <dgm:prSet presAssocID="{7B716523-A265-452F-A1E3-746111728553}" presName="spaceRect" presStyleCnt="0"/>
      <dgm:spPr/>
    </dgm:pt>
    <dgm:pt modelId="{536F883A-D795-4752-86EB-6DAA8DA9AED2}" type="pres">
      <dgm:prSet presAssocID="{7B716523-A265-452F-A1E3-746111728553}" presName="textRect" presStyleLbl="revTx" presStyleIdx="1" presStyleCnt="5">
        <dgm:presLayoutVars>
          <dgm:chMax val="1"/>
          <dgm:chPref val="1"/>
        </dgm:presLayoutVars>
      </dgm:prSet>
      <dgm:spPr/>
    </dgm:pt>
    <dgm:pt modelId="{841B9A5B-E4DF-499A-94A8-EED6BBB2721F}" type="pres">
      <dgm:prSet presAssocID="{BFC2871B-85FA-4B1E-B380-856AA9A23F3F}" presName="sibTrans" presStyleCnt="0"/>
      <dgm:spPr/>
    </dgm:pt>
    <dgm:pt modelId="{2DD2EDCD-F6B0-4D8C-9F32-E20091FF8D90}" type="pres">
      <dgm:prSet presAssocID="{998AA95A-8E4D-487B-85BF-31F59EB917C7}" presName="compNode" presStyleCnt="0"/>
      <dgm:spPr/>
    </dgm:pt>
    <dgm:pt modelId="{25EE7A7E-643D-4F50-BA3B-7B55ADC348F7}" type="pres">
      <dgm:prSet presAssocID="{998AA95A-8E4D-487B-85BF-31F59EB917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700B301B-DFB3-4D31-B1C1-F992940C70BC}" type="pres">
      <dgm:prSet presAssocID="{998AA95A-8E4D-487B-85BF-31F59EB917C7}" presName="spaceRect" presStyleCnt="0"/>
      <dgm:spPr/>
    </dgm:pt>
    <dgm:pt modelId="{55D74DB2-312C-46FD-99E7-1FA09A0C47C0}" type="pres">
      <dgm:prSet presAssocID="{998AA95A-8E4D-487B-85BF-31F59EB917C7}" presName="textRect" presStyleLbl="revTx" presStyleIdx="2" presStyleCnt="5">
        <dgm:presLayoutVars>
          <dgm:chMax val="1"/>
          <dgm:chPref val="1"/>
        </dgm:presLayoutVars>
      </dgm:prSet>
      <dgm:spPr/>
    </dgm:pt>
    <dgm:pt modelId="{2254BADA-79DE-4995-8560-ACB09469AE03}" type="pres">
      <dgm:prSet presAssocID="{5965E86B-4E77-48DC-85C6-168C41DF91E8}" presName="sibTrans" presStyleCnt="0"/>
      <dgm:spPr/>
    </dgm:pt>
    <dgm:pt modelId="{2DD14CF2-5B79-42CC-8E77-0E7E2E4FE0A5}" type="pres">
      <dgm:prSet presAssocID="{FB489717-8C95-4C30-875B-19BC0C4C4CBF}" presName="compNode" presStyleCnt="0"/>
      <dgm:spPr/>
    </dgm:pt>
    <dgm:pt modelId="{199EFB58-3883-423A-840C-D2453481A15B}" type="pres">
      <dgm:prSet presAssocID="{FB489717-8C95-4C30-875B-19BC0C4C4C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search"/>
        </a:ext>
      </dgm:extLst>
    </dgm:pt>
    <dgm:pt modelId="{D6B578F2-99A8-474F-95FC-FE7A58C897ED}" type="pres">
      <dgm:prSet presAssocID="{FB489717-8C95-4C30-875B-19BC0C4C4CBF}" presName="spaceRect" presStyleCnt="0"/>
      <dgm:spPr/>
    </dgm:pt>
    <dgm:pt modelId="{8E986F58-24BA-4DA5-83D9-DC721B5E36DB}" type="pres">
      <dgm:prSet presAssocID="{FB489717-8C95-4C30-875B-19BC0C4C4CBF}" presName="textRect" presStyleLbl="revTx" presStyleIdx="3" presStyleCnt="5">
        <dgm:presLayoutVars>
          <dgm:chMax val="1"/>
          <dgm:chPref val="1"/>
        </dgm:presLayoutVars>
      </dgm:prSet>
      <dgm:spPr/>
    </dgm:pt>
    <dgm:pt modelId="{1C5C87DE-2531-4B09-B629-937AF879DADA}" type="pres">
      <dgm:prSet presAssocID="{6C7EF5A3-13E2-439B-BEA9-E5936ED3680A}" presName="sibTrans" presStyleCnt="0"/>
      <dgm:spPr/>
    </dgm:pt>
    <dgm:pt modelId="{8913CB1F-74FA-479A-B6B9-3EDB285C1F28}" type="pres">
      <dgm:prSet presAssocID="{61F0B2FD-BAF7-4189-AF64-6AC5D3EF15E8}" presName="compNode" presStyleCnt="0"/>
      <dgm:spPr/>
    </dgm:pt>
    <dgm:pt modelId="{3B3CD4D0-1E92-4532-A656-BF4728DBA5D6}" type="pres">
      <dgm:prSet presAssocID="{61F0B2FD-BAF7-4189-AF64-6AC5D3EF15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F52E8ADB-3B9E-4FF7-8200-1D9597C0CFB1}" type="pres">
      <dgm:prSet presAssocID="{61F0B2FD-BAF7-4189-AF64-6AC5D3EF15E8}" presName="spaceRect" presStyleCnt="0"/>
      <dgm:spPr/>
    </dgm:pt>
    <dgm:pt modelId="{FCA96F2B-7F88-4DA4-A00F-FAE1683ABAA2}" type="pres">
      <dgm:prSet presAssocID="{61F0B2FD-BAF7-4189-AF64-6AC5D3EF15E8}" presName="textRect" presStyleLbl="revTx" presStyleIdx="4" presStyleCnt="5">
        <dgm:presLayoutVars>
          <dgm:chMax val="1"/>
          <dgm:chPref val="1"/>
        </dgm:presLayoutVars>
      </dgm:prSet>
      <dgm:spPr/>
    </dgm:pt>
  </dgm:ptLst>
  <dgm:cxnLst>
    <dgm:cxn modelId="{CEDD8F0B-CF6C-4753-A330-DFB5DD13462A}" type="presOf" srcId="{998AA95A-8E4D-487B-85BF-31F59EB917C7}" destId="{55D74DB2-312C-46FD-99E7-1FA09A0C47C0}" srcOrd="0" destOrd="0" presId="urn:microsoft.com/office/officeart/2018/2/layout/IconLabelList"/>
    <dgm:cxn modelId="{549D871C-D892-46E3-839F-5972A25496F7}" srcId="{27073935-D2A1-4873-876B-0BBEB0C14856}" destId="{998AA95A-8E4D-487B-85BF-31F59EB917C7}" srcOrd="2" destOrd="0" parTransId="{052D53C5-9C8B-4DA3-A73D-C1B378D00FB0}" sibTransId="{5965E86B-4E77-48DC-85C6-168C41DF91E8}"/>
    <dgm:cxn modelId="{AD183F2B-397D-483A-A936-B1F9D90112BD}" type="presOf" srcId="{7B716523-A265-452F-A1E3-746111728553}" destId="{536F883A-D795-4752-86EB-6DAA8DA9AED2}" srcOrd="0" destOrd="0" presId="urn:microsoft.com/office/officeart/2018/2/layout/IconLabelList"/>
    <dgm:cxn modelId="{5A506163-496F-4E5A-BC37-B711EEF9EE21}" type="presOf" srcId="{FB489717-8C95-4C30-875B-19BC0C4C4CBF}" destId="{8E986F58-24BA-4DA5-83D9-DC721B5E36DB}" srcOrd="0" destOrd="0" presId="urn:microsoft.com/office/officeart/2018/2/layout/IconLabelList"/>
    <dgm:cxn modelId="{2E02FD47-DE1F-4AE8-A564-0E92311258FD}" srcId="{27073935-D2A1-4873-876B-0BBEB0C14856}" destId="{61F0B2FD-BAF7-4189-AF64-6AC5D3EF15E8}" srcOrd="4" destOrd="0" parTransId="{A27E5A27-AEB0-4D89-B3DF-2767BB4E1929}" sibTransId="{3CB79CB1-8CF0-4DBA-A82B-336CE8EC7ED1}"/>
    <dgm:cxn modelId="{0D0D7B7A-BE3D-4B3C-8DE1-3A19C0AFE173}" srcId="{27073935-D2A1-4873-876B-0BBEB0C14856}" destId="{FB489717-8C95-4C30-875B-19BC0C4C4CBF}" srcOrd="3" destOrd="0" parTransId="{121C357F-4F8A-46C6-8B69-AD2D877204D6}" sibTransId="{6C7EF5A3-13E2-439B-BEA9-E5936ED3680A}"/>
    <dgm:cxn modelId="{C8E092A6-B245-4293-AC3B-B7EFB6516104}" type="presOf" srcId="{61F0B2FD-BAF7-4189-AF64-6AC5D3EF15E8}" destId="{FCA96F2B-7F88-4DA4-A00F-FAE1683ABAA2}" srcOrd="0" destOrd="0" presId="urn:microsoft.com/office/officeart/2018/2/layout/IconLabelList"/>
    <dgm:cxn modelId="{7BA94BB0-C32B-4632-B437-0022F6911343}" srcId="{27073935-D2A1-4873-876B-0BBEB0C14856}" destId="{661967B5-9636-4482-A836-011C3A546B6C}" srcOrd="0" destOrd="0" parTransId="{EB991B2B-2A12-442C-9726-DC35E85FB4D1}" sibTransId="{4512496D-ECFC-48A1-8E62-959382F3D891}"/>
    <dgm:cxn modelId="{89A4A1B8-D658-4088-9195-F43F00527603}" type="presOf" srcId="{661967B5-9636-4482-A836-011C3A546B6C}" destId="{D5BFEB7B-8541-4F84-99B5-36FDDF4530A9}" srcOrd="0" destOrd="0" presId="urn:microsoft.com/office/officeart/2018/2/layout/IconLabelList"/>
    <dgm:cxn modelId="{B0A858C7-83D0-4402-BE1D-970AB758AF53}" type="presOf" srcId="{27073935-D2A1-4873-876B-0BBEB0C14856}" destId="{F19DAF7B-B38D-4A5B-A7A8-8AB25132689B}" srcOrd="0" destOrd="0" presId="urn:microsoft.com/office/officeart/2018/2/layout/IconLabelList"/>
    <dgm:cxn modelId="{B500BAF9-04D4-4099-8D07-5F72CE26D4CB}" srcId="{27073935-D2A1-4873-876B-0BBEB0C14856}" destId="{7B716523-A265-452F-A1E3-746111728553}" srcOrd="1" destOrd="0" parTransId="{79EC09A0-63DA-4E70-9408-FC374C6CA19D}" sibTransId="{BFC2871B-85FA-4B1E-B380-856AA9A23F3F}"/>
    <dgm:cxn modelId="{30049938-B4F2-442F-8CAC-3BEC4905DA0E}" type="presParOf" srcId="{F19DAF7B-B38D-4A5B-A7A8-8AB25132689B}" destId="{61706F39-3436-4401-BF75-68ED6242D9C7}" srcOrd="0" destOrd="0" presId="urn:microsoft.com/office/officeart/2018/2/layout/IconLabelList"/>
    <dgm:cxn modelId="{739ECB04-EF7E-4521-BC41-BAB9EE56C536}" type="presParOf" srcId="{61706F39-3436-4401-BF75-68ED6242D9C7}" destId="{A0518E22-97E5-451F-9437-D55BBF6B9ADA}" srcOrd="0" destOrd="0" presId="urn:microsoft.com/office/officeart/2018/2/layout/IconLabelList"/>
    <dgm:cxn modelId="{04E1F800-913E-4F61-8270-7CBFC436EB90}" type="presParOf" srcId="{61706F39-3436-4401-BF75-68ED6242D9C7}" destId="{9A04792D-0413-4B7F-8B79-FFD81B9965E5}" srcOrd="1" destOrd="0" presId="urn:microsoft.com/office/officeart/2018/2/layout/IconLabelList"/>
    <dgm:cxn modelId="{EACEEE20-B90C-4B4C-90F5-E6B955241F01}" type="presParOf" srcId="{61706F39-3436-4401-BF75-68ED6242D9C7}" destId="{D5BFEB7B-8541-4F84-99B5-36FDDF4530A9}" srcOrd="2" destOrd="0" presId="urn:microsoft.com/office/officeart/2018/2/layout/IconLabelList"/>
    <dgm:cxn modelId="{D0052136-88AF-4453-851E-D5F2D6702E58}" type="presParOf" srcId="{F19DAF7B-B38D-4A5B-A7A8-8AB25132689B}" destId="{061B9D2F-04ED-441D-A0AA-889E3387F933}" srcOrd="1" destOrd="0" presId="urn:microsoft.com/office/officeart/2018/2/layout/IconLabelList"/>
    <dgm:cxn modelId="{FF417AE0-C6AB-41EA-AFB8-716FC6D937F8}" type="presParOf" srcId="{F19DAF7B-B38D-4A5B-A7A8-8AB25132689B}" destId="{FC0C52B3-D51A-4313-ACC1-B329504E31F0}" srcOrd="2" destOrd="0" presId="urn:microsoft.com/office/officeart/2018/2/layout/IconLabelList"/>
    <dgm:cxn modelId="{17AA7B4C-C359-41F9-9062-863EF3A2D820}" type="presParOf" srcId="{FC0C52B3-D51A-4313-ACC1-B329504E31F0}" destId="{8739E58C-180B-4974-A69F-B4B46DAFB881}" srcOrd="0" destOrd="0" presId="urn:microsoft.com/office/officeart/2018/2/layout/IconLabelList"/>
    <dgm:cxn modelId="{A536438D-A6D9-4B88-9DC5-BF8529D358B3}" type="presParOf" srcId="{FC0C52B3-D51A-4313-ACC1-B329504E31F0}" destId="{E1F274F9-F0F9-42BD-9052-19818A5C83BC}" srcOrd="1" destOrd="0" presId="urn:microsoft.com/office/officeart/2018/2/layout/IconLabelList"/>
    <dgm:cxn modelId="{48003C70-B73E-4896-80F6-64FE5DAA65B3}" type="presParOf" srcId="{FC0C52B3-D51A-4313-ACC1-B329504E31F0}" destId="{536F883A-D795-4752-86EB-6DAA8DA9AED2}" srcOrd="2" destOrd="0" presId="urn:microsoft.com/office/officeart/2018/2/layout/IconLabelList"/>
    <dgm:cxn modelId="{5CA58749-FD35-41BB-B039-1A6667127D24}" type="presParOf" srcId="{F19DAF7B-B38D-4A5B-A7A8-8AB25132689B}" destId="{841B9A5B-E4DF-499A-94A8-EED6BBB2721F}" srcOrd="3" destOrd="0" presId="urn:microsoft.com/office/officeart/2018/2/layout/IconLabelList"/>
    <dgm:cxn modelId="{2163FFBD-8B95-4A21-8008-8B7735AF1514}" type="presParOf" srcId="{F19DAF7B-B38D-4A5B-A7A8-8AB25132689B}" destId="{2DD2EDCD-F6B0-4D8C-9F32-E20091FF8D90}" srcOrd="4" destOrd="0" presId="urn:microsoft.com/office/officeart/2018/2/layout/IconLabelList"/>
    <dgm:cxn modelId="{6384FDE0-C3C2-46C5-8EE8-C2FC3563FD3E}" type="presParOf" srcId="{2DD2EDCD-F6B0-4D8C-9F32-E20091FF8D90}" destId="{25EE7A7E-643D-4F50-BA3B-7B55ADC348F7}" srcOrd="0" destOrd="0" presId="urn:microsoft.com/office/officeart/2018/2/layout/IconLabelList"/>
    <dgm:cxn modelId="{50EDC7E1-08C6-4F4B-81CF-F42E844F185F}" type="presParOf" srcId="{2DD2EDCD-F6B0-4D8C-9F32-E20091FF8D90}" destId="{700B301B-DFB3-4D31-B1C1-F992940C70BC}" srcOrd="1" destOrd="0" presId="urn:microsoft.com/office/officeart/2018/2/layout/IconLabelList"/>
    <dgm:cxn modelId="{8CD58437-4572-4C71-BA18-4DEF25ED1452}" type="presParOf" srcId="{2DD2EDCD-F6B0-4D8C-9F32-E20091FF8D90}" destId="{55D74DB2-312C-46FD-99E7-1FA09A0C47C0}" srcOrd="2" destOrd="0" presId="urn:microsoft.com/office/officeart/2018/2/layout/IconLabelList"/>
    <dgm:cxn modelId="{8BB88138-C152-406E-A93E-B6B50E1945AB}" type="presParOf" srcId="{F19DAF7B-B38D-4A5B-A7A8-8AB25132689B}" destId="{2254BADA-79DE-4995-8560-ACB09469AE03}" srcOrd="5" destOrd="0" presId="urn:microsoft.com/office/officeart/2018/2/layout/IconLabelList"/>
    <dgm:cxn modelId="{651F7B0C-454D-4F1D-946B-530C3E90FDF7}" type="presParOf" srcId="{F19DAF7B-B38D-4A5B-A7A8-8AB25132689B}" destId="{2DD14CF2-5B79-42CC-8E77-0E7E2E4FE0A5}" srcOrd="6" destOrd="0" presId="urn:microsoft.com/office/officeart/2018/2/layout/IconLabelList"/>
    <dgm:cxn modelId="{FAF96D7E-F7A4-4AFE-86F5-9EBFD293EE36}" type="presParOf" srcId="{2DD14CF2-5B79-42CC-8E77-0E7E2E4FE0A5}" destId="{199EFB58-3883-423A-840C-D2453481A15B}" srcOrd="0" destOrd="0" presId="urn:microsoft.com/office/officeart/2018/2/layout/IconLabelList"/>
    <dgm:cxn modelId="{071D9FD5-931C-47A1-8E60-78E551B35F2B}" type="presParOf" srcId="{2DD14CF2-5B79-42CC-8E77-0E7E2E4FE0A5}" destId="{D6B578F2-99A8-474F-95FC-FE7A58C897ED}" srcOrd="1" destOrd="0" presId="urn:microsoft.com/office/officeart/2018/2/layout/IconLabelList"/>
    <dgm:cxn modelId="{D09B1BA2-D180-4541-8653-55A3FD145EE5}" type="presParOf" srcId="{2DD14CF2-5B79-42CC-8E77-0E7E2E4FE0A5}" destId="{8E986F58-24BA-4DA5-83D9-DC721B5E36DB}" srcOrd="2" destOrd="0" presId="urn:microsoft.com/office/officeart/2018/2/layout/IconLabelList"/>
    <dgm:cxn modelId="{F4ED05DC-76E7-47F7-ADFD-F669DB02A390}" type="presParOf" srcId="{F19DAF7B-B38D-4A5B-A7A8-8AB25132689B}" destId="{1C5C87DE-2531-4B09-B629-937AF879DADA}" srcOrd="7" destOrd="0" presId="urn:microsoft.com/office/officeart/2018/2/layout/IconLabelList"/>
    <dgm:cxn modelId="{3E09290C-F740-405A-A922-0ECFF13C7FA6}" type="presParOf" srcId="{F19DAF7B-B38D-4A5B-A7A8-8AB25132689B}" destId="{8913CB1F-74FA-479A-B6B9-3EDB285C1F28}" srcOrd="8" destOrd="0" presId="urn:microsoft.com/office/officeart/2018/2/layout/IconLabelList"/>
    <dgm:cxn modelId="{8C691692-5D06-4279-8216-CEBE5BF74502}" type="presParOf" srcId="{8913CB1F-74FA-479A-B6B9-3EDB285C1F28}" destId="{3B3CD4D0-1E92-4532-A656-BF4728DBA5D6}" srcOrd="0" destOrd="0" presId="urn:microsoft.com/office/officeart/2018/2/layout/IconLabelList"/>
    <dgm:cxn modelId="{493D6004-38AE-4BDE-8223-7BF73DC15629}" type="presParOf" srcId="{8913CB1F-74FA-479A-B6B9-3EDB285C1F28}" destId="{F52E8ADB-3B9E-4FF7-8200-1D9597C0CFB1}" srcOrd="1" destOrd="0" presId="urn:microsoft.com/office/officeart/2018/2/layout/IconLabelList"/>
    <dgm:cxn modelId="{86D35EE0-5130-4C94-B2D3-7E60B616890D}" type="presParOf" srcId="{8913CB1F-74FA-479A-B6B9-3EDB285C1F28}" destId="{FCA96F2B-7F88-4DA4-A00F-FAE1683ABAA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18E22-97E5-451F-9437-D55BBF6B9ADA}">
      <dsp:nvSpPr>
        <dsp:cNvPr id="0" name=""/>
        <dsp:cNvSpPr/>
      </dsp:nvSpPr>
      <dsp:spPr>
        <a:xfrm>
          <a:off x="537913" y="648500"/>
          <a:ext cx="876511" cy="8765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BFEB7B-8541-4F84-99B5-36FDDF4530A9}">
      <dsp:nvSpPr>
        <dsp:cNvPr id="0" name=""/>
        <dsp:cNvSpPr/>
      </dsp:nvSpPr>
      <dsp:spPr>
        <a:xfrm>
          <a:off x="2268" y="1864350"/>
          <a:ext cx="19478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Visual representation of data processing steps.</a:t>
          </a:r>
        </a:p>
      </dsp:txBody>
      <dsp:txXfrm>
        <a:off x="2268" y="1864350"/>
        <a:ext cx="1947802" cy="720000"/>
      </dsp:txXfrm>
    </dsp:sp>
    <dsp:sp modelId="{8739E58C-180B-4974-A69F-B4B46DAFB881}">
      <dsp:nvSpPr>
        <dsp:cNvPr id="0" name=""/>
        <dsp:cNvSpPr/>
      </dsp:nvSpPr>
      <dsp:spPr>
        <a:xfrm>
          <a:off x="2826581" y="648500"/>
          <a:ext cx="876511" cy="8765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F883A-D795-4752-86EB-6DAA8DA9AED2}">
      <dsp:nvSpPr>
        <dsp:cNvPr id="0" name=""/>
        <dsp:cNvSpPr/>
      </dsp:nvSpPr>
      <dsp:spPr>
        <a:xfrm>
          <a:off x="2290935" y="1864350"/>
          <a:ext cx="19478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SQL serves as the initial data source.</a:t>
          </a:r>
        </a:p>
      </dsp:txBody>
      <dsp:txXfrm>
        <a:off x="2290935" y="1864350"/>
        <a:ext cx="1947802" cy="720000"/>
      </dsp:txXfrm>
    </dsp:sp>
    <dsp:sp modelId="{25EE7A7E-643D-4F50-BA3B-7B55ADC348F7}">
      <dsp:nvSpPr>
        <dsp:cNvPr id="0" name=""/>
        <dsp:cNvSpPr/>
      </dsp:nvSpPr>
      <dsp:spPr>
        <a:xfrm>
          <a:off x="5115249" y="648500"/>
          <a:ext cx="876511" cy="8765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74DB2-312C-46FD-99E7-1FA09A0C47C0}">
      <dsp:nvSpPr>
        <dsp:cNvPr id="0" name=""/>
        <dsp:cNvSpPr/>
      </dsp:nvSpPr>
      <dsp:spPr>
        <a:xfrm>
          <a:off x="4579603" y="1864350"/>
          <a:ext cx="19478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Power Pivot is utilized for data modeling and analytics.</a:t>
          </a:r>
        </a:p>
      </dsp:txBody>
      <dsp:txXfrm>
        <a:off x="4579603" y="1864350"/>
        <a:ext cx="1947802" cy="720000"/>
      </dsp:txXfrm>
    </dsp:sp>
    <dsp:sp modelId="{199EFB58-3883-423A-840C-D2453481A15B}">
      <dsp:nvSpPr>
        <dsp:cNvPr id="0" name=""/>
        <dsp:cNvSpPr/>
      </dsp:nvSpPr>
      <dsp:spPr>
        <a:xfrm>
          <a:off x="1682247" y="3071300"/>
          <a:ext cx="876511" cy="8765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986F58-24BA-4DA5-83D9-DC721B5E36DB}">
      <dsp:nvSpPr>
        <dsp:cNvPr id="0" name=""/>
        <dsp:cNvSpPr/>
      </dsp:nvSpPr>
      <dsp:spPr>
        <a:xfrm>
          <a:off x="1146601" y="4287150"/>
          <a:ext cx="19478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Transformed data prepares it for insightful analysis.</a:t>
          </a:r>
        </a:p>
      </dsp:txBody>
      <dsp:txXfrm>
        <a:off x="1146601" y="4287150"/>
        <a:ext cx="1947802" cy="720000"/>
      </dsp:txXfrm>
    </dsp:sp>
    <dsp:sp modelId="{3B3CD4D0-1E92-4532-A656-BF4728DBA5D6}">
      <dsp:nvSpPr>
        <dsp:cNvPr id="0" name=""/>
        <dsp:cNvSpPr/>
      </dsp:nvSpPr>
      <dsp:spPr>
        <a:xfrm>
          <a:off x="3970915" y="3071300"/>
          <a:ext cx="876511" cy="8765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A96F2B-7F88-4DA4-A00F-FAE1683ABAA2}">
      <dsp:nvSpPr>
        <dsp:cNvPr id="0" name=""/>
        <dsp:cNvSpPr/>
      </dsp:nvSpPr>
      <dsp:spPr>
        <a:xfrm>
          <a:off x="3435269" y="4287150"/>
          <a:ext cx="19478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Key steps include Business Rules and data-type conversion.</a:t>
          </a:r>
        </a:p>
      </dsp:txBody>
      <dsp:txXfrm>
        <a:off x="3435269" y="4287150"/>
        <a:ext cx="194780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4D3C8-C338-42D8-9B2C-91D22E28FC1E}" type="datetimeFigureOut">
              <a:rPr lang="en-US" smtClean="0"/>
              <a:t>21-Jun-25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8E77B-70C2-46FB-887A-9F3CE0472F7A}" type="slidenum">
              <a:rPr lang="en-US" smtClean="0"/>
              <a:t>‹#›</a:t>
            </a:fld>
            <a:endParaRPr lang="en-US"/>
          </a:p>
        </p:txBody>
      </p:sp>
    </p:spTree>
    <p:extLst>
      <p:ext uri="{BB962C8B-B14F-4D97-AF65-F5344CB8AC3E}">
        <p14:creationId xmlns:p14="http://schemas.microsoft.com/office/powerpoint/2010/main" val="2575337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sales, profit &amp; growth insights
Prepared by: Mohamed, Ahmed, Nourhan</a:t>
            </a:r>
          </a:p>
        </p:txBody>
      </p:sp>
      <p:sp>
        <p:nvSpPr>
          <p:cNvPr id="4" name="Slide Number Placeholder 3"/>
          <p:cNvSpPr>
            <a:spLocks noGrp="1"/>
          </p:cNvSpPr>
          <p:nvPr>
            <p:ph type="sldNum" sz="quarter" idx="5"/>
          </p:nvPr>
        </p:nvSpPr>
        <p:spPr/>
        <p:txBody>
          <a:bodyPr/>
          <a:lstStyle/>
          <a:p>
            <a:fld id="{3BF006DA-0051-4E41-ADED-B9A109481BB7}" type="slidenum">
              <a:rPr lang="en-US" smtClean="0"/>
              <a:t>2</a:t>
            </a:fld>
            <a:endParaRPr lang="en-US"/>
          </a:p>
        </p:txBody>
      </p:sp>
    </p:spTree>
    <p:extLst>
      <p:ext uri="{BB962C8B-B14F-4D97-AF65-F5344CB8AC3E}">
        <p14:creationId xmlns:p14="http://schemas.microsoft.com/office/powerpoint/2010/main" val="2372040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invites the audience to engage with questions and provides key contact information for follow-up. Emphasize the importance of feedback in refining the dashboards, and encourage attendees to utilize the space provided for live note-taking or capturing action items during the discussion.</a:t>
            </a:r>
          </a:p>
        </p:txBody>
      </p:sp>
      <p:sp>
        <p:nvSpPr>
          <p:cNvPr id="4" name="Slide Number Placeholder 3"/>
          <p:cNvSpPr>
            <a:spLocks noGrp="1"/>
          </p:cNvSpPr>
          <p:nvPr>
            <p:ph type="sldNum" sz="quarter" idx="5"/>
          </p:nvPr>
        </p:nvSpPr>
        <p:spPr/>
        <p:txBody>
          <a:bodyPr/>
          <a:lstStyle/>
          <a:p>
            <a:fld id="{44A8E77B-70C2-46FB-887A-9F3CE0472F7A}" type="slidenum">
              <a:rPr lang="en-US" smtClean="0"/>
              <a:t>21</a:t>
            </a:fld>
            <a:endParaRPr lang="en-US"/>
          </a:p>
        </p:txBody>
      </p:sp>
    </p:spTree>
    <p:extLst>
      <p:ext uri="{BB962C8B-B14F-4D97-AF65-F5344CB8AC3E}">
        <p14:creationId xmlns:p14="http://schemas.microsoft.com/office/powerpoint/2010/main" val="95162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flowchart that outlines the process of transforming data from SQL to Power Pivot. Each element of the flowchart represents a crucial step in ensuring the data is processed correctly. Key steps highlighted include managing null values and converting data types, which are essential for maintaining data integrity and usability.</a:t>
            </a:r>
          </a:p>
        </p:txBody>
      </p:sp>
      <p:sp>
        <p:nvSpPr>
          <p:cNvPr id="4" name="Slide Number Placeholder 3"/>
          <p:cNvSpPr>
            <a:spLocks noGrp="1"/>
          </p:cNvSpPr>
          <p:nvPr>
            <p:ph type="sldNum" sz="quarter" idx="5"/>
          </p:nvPr>
        </p:nvSpPr>
        <p:spPr/>
        <p:txBody>
          <a:bodyPr/>
          <a:lstStyle/>
          <a:p>
            <a:fld id="{44A8E77B-70C2-46FB-887A-9F3CE0472F7A}" type="slidenum">
              <a:rPr lang="en-US" smtClean="0"/>
              <a:t>5</a:t>
            </a:fld>
            <a:endParaRPr lang="en-US"/>
          </a:p>
        </p:txBody>
      </p:sp>
    </p:spTree>
    <p:extLst>
      <p:ext uri="{BB962C8B-B14F-4D97-AF65-F5344CB8AC3E}">
        <p14:creationId xmlns:p14="http://schemas.microsoft.com/office/powerpoint/2010/main" val="150096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provides an overview of the 'Orders' data model. The central table aggregates key metrics such as sales, cost, quantity, and profit, while dimension tables enrich the dataset with contextual information. It's vital to confirm the relationships and hierarchies within the dimensions and to establish clear naming conventions for better data management.</a:t>
            </a:r>
          </a:p>
        </p:txBody>
      </p:sp>
      <p:sp>
        <p:nvSpPr>
          <p:cNvPr id="4" name="Slide Number Placeholder 3"/>
          <p:cNvSpPr>
            <a:spLocks noGrp="1"/>
          </p:cNvSpPr>
          <p:nvPr>
            <p:ph type="sldNum" sz="quarter" idx="5"/>
          </p:nvPr>
        </p:nvSpPr>
        <p:spPr/>
        <p:txBody>
          <a:bodyPr/>
          <a:lstStyle/>
          <a:p>
            <a:fld id="{44A8E77B-70C2-46FB-887A-9F3CE0472F7A}" type="slidenum">
              <a:rPr lang="en-US" smtClean="0"/>
              <a:t>7</a:t>
            </a:fld>
            <a:endParaRPr lang="en-US"/>
          </a:p>
        </p:txBody>
      </p:sp>
    </p:spTree>
    <p:extLst>
      <p:ext uri="{BB962C8B-B14F-4D97-AF65-F5344CB8AC3E}">
        <p14:creationId xmlns:p14="http://schemas.microsoft.com/office/powerpoint/2010/main" val="68660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outlines key performance indicators essential for assessing business performance. Each KPI provides insights into sales efficiency and profitability. The visual representation of these metrics through cards makes them easily digestible. Calculating these KPIs accurately helps in making informed strategic decisions that drive overall business growth.</a:t>
            </a:r>
          </a:p>
        </p:txBody>
      </p:sp>
      <p:sp>
        <p:nvSpPr>
          <p:cNvPr id="4" name="Slide Number Placeholder 3"/>
          <p:cNvSpPr>
            <a:spLocks noGrp="1"/>
          </p:cNvSpPr>
          <p:nvPr>
            <p:ph type="sldNum" sz="quarter" idx="5"/>
          </p:nvPr>
        </p:nvSpPr>
        <p:spPr/>
        <p:txBody>
          <a:bodyPr/>
          <a:lstStyle/>
          <a:p>
            <a:fld id="{44A8E77B-70C2-46FB-887A-9F3CE0472F7A}" type="slidenum">
              <a:rPr lang="en-US" smtClean="0"/>
              <a:t>9</a:t>
            </a:fld>
            <a:endParaRPr lang="en-US"/>
          </a:p>
        </p:txBody>
      </p:sp>
    </p:spTree>
    <p:extLst>
      <p:ext uri="{BB962C8B-B14F-4D97-AF65-F5344CB8AC3E}">
        <p14:creationId xmlns:p14="http://schemas.microsoft.com/office/powerpoint/2010/main" val="3817688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focuses on the Power Pivot Data Model, highlighting the import of key tables such as Orders and Products. It emphasizes the importance of establishing relationships using foreign key to primary key links for accurate data analysis. Additionally, defining measures with DAX is essential for calculations like Total Sales and Profit Margin, while building hierarchies aids in organizing the data effectively.</a:t>
            </a:r>
          </a:p>
        </p:txBody>
      </p:sp>
      <p:sp>
        <p:nvSpPr>
          <p:cNvPr id="4" name="Slide Number Placeholder 3"/>
          <p:cNvSpPr>
            <a:spLocks noGrp="1"/>
          </p:cNvSpPr>
          <p:nvPr>
            <p:ph type="sldNum" sz="quarter" idx="5"/>
          </p:nvPr>
        </p:nvSpPr>
        <p:spPr/>
        <p:txBody>
          <a:bodyPr/>
          <a:lstStyle/>
          <a:p>
            <a:fld id="{44A8E77B-70C2-46FB-887A-9F3CE0472F7A}" type="slidenum">
              <a:rPr lang="en-US" smtClean="0"/>
              <a:t>10</a:t>
            </a:fld>
            <a:endParaRPr lang="en-US"/>
          </a:p>
        </p:txBody>
      </p:sp>
    </p:spTree>
    <p:extLst>
      <p:ext uri="{BB962C8B-B14F-4D97-AF65-F5344CB8AC3E}">
        <p14:creationId xmlns:p14="http://schemas.microsoft.com/office/powerpoint/2010/main" val="171775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outlines the main sections of the dashboard. The Home Page will showcase key performance indicators, serving as a summary. Order and Customer Analysis will provide detailed insights through various charts. Additionally, the visual elements present a clear wireframe layout and navigation options, enhancing user experience.</a:t>
            </a:r>
          </a:p>
        </p:txBody>
      </p:sp>
      <p:sp>
        <p:nvSpPr>
          <p:cNvPr id="4" name="Slide Number Placeholder 3"/>
          <p:cNvSpPr>
            <a:spLocks noGrp="1"/>
          </p:cNvSpPr>
          <p:nvPr>
            <p:ph type="sldNum" sz="quarter" idx="5"/>
          </p:nvPr>
        </p:nvSpPr>
        <p:spPr/>
        <p:txBody>
          <a:bodyPr/>
          <a:lstStyle/>
          <a:p>
            <a:fld id="{44A8E77B-70C2-46FB-887A-9F3CE0472F7A}" type="slidenum">
              <a:rPr lang="en-US" smtClean="0"/>
              <a:t>14</a:t>
            </a:fld>
            <a:endParaRPr lang="en-US"/>
          </a:p>
        </p:txBody>
      </p:sp>
    </p:spTree>
    <p:extLst>
      <p:ext uri="{BB962C8B-B14F-4D97-AF65-F5344CB8AC3E}">
        <p14:creationId xmlns:p14="http://schemas.microsoft.com/office/powerpoint/2010/main" val="289247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key insights from our sales analysis. Notably, we observe a significant sales peak in the summer months, particularly in July 2017. The data indicates that Mountain and Electric bikes are major contributors to our sales figures. Additionally, a small number of top-performing stores drive a considerable portion of revenue, highlighting the importance of high-value customers in ensuring repeat business.</a:t>
            </a:r>
          </a:p>
        </p:txBody>
      </p:sp>
      <p:sp>
        <p:nvSpPr>
          <p:cNvPr id="4" name="Slide Number Placeholder 3"/>
          <p:cNvSpPr>
            <a:spLocks noGrp="1"/>
          </p:cNvSpPr>
          <p:nvPr>
            <p:ph type="sldNum" sz="quarter" idx="5"/>
          </p:nvPr>
        </p:nvSpPr>
        <p:spPr/>
        <p:txBody>
          <a:bodyPr/>
          <a:lstStyle/>
          <a:p>
            <a:fld id="{44A8E77B-70C2-46FB-887A-9F3CE0472F7A}" type="slidenum">
              <a:rPr lang="en-US" smtClean="0"/>
              <a:t>18</a:t>
            </a:fld>
            <a:endParaRPr lang="en-US"/>
          </a:p>
        </p:txBody>
      </p:sp>
    </p:spTree>
    <p:extLst>
      <p:ext uri="{BB962C8B-B14F-4D97-AF65-F5344CB8AC3E}">
        <p14:creationId xmlns:p14="http://schemas.microsoft.com/office/powerpoint/2010/main" val="175591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outlines actionable recommendations divided into short, mid, and long-term strategies. In the short-term, focusing on inventory and targeted promotions can address immediate sales needs. Mid-term strategies aim to enhance customer loyalty and optimize operational efficiency, while long-term initiatives focus on pricing strategies and expansion opportunities.</a:t>
            </a:r>
          </a:p>
        </p:txBody>
      </p:sp>
      <p:sp>
        <p:nvSpPr>
          <p:cNvPr id="4" name="Slide Number Placeholder 3"/>
          <p:cNvSpPr>
            <a:spLocks noGrp="1"/>
          </p:cNvSpPr>
          <p:nvPr>
            <p:ph type="sldNum" sz="quarter" idx="5"/>
          </p:nvPr>
        </p:nvSpPr>
        <p:spPr/>
        <p:txBody>
          <a:bodyPr/>
          <a:lstStyle/>
          <a:p>
            <a:fld id="{44A8E77B-70C2-46FB-887A-9F3CE0472F7A}" type="slidenum">
              <a:rPr lang="en-US" smtClean="0"/>
              <a:t>19</a:t>
            </a:fld>
            <a:endParaRPr lang="en-US"/>
          </a:p>
        </p:txBody>
      </p:sp>
    </p:spTree>
    <p:extLst>
      <p:ext uri="{BB962C8B-B14F-4D97-AF65-F5344CB8AC3E}">
        <p14:creationId xmlns:p14="http://schemas.microsoft.com/office/powerpoint/2010/main" val="15315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outlines the anticipated financial benefits of the initiative. The projected uplift in revenue signifies the effectiveness of optimized inventory strategies. Additionally, improvements in margins through targeted promotions can enhance profitability. Cost savings from reduced stockouts play a crucial role in overall efficiency, and the payback period highlights the quick return on investment.</a:t>
            </a:r>
          </a:p>
        </p:txBody>
      </p:sp>
      <p:sp>
        <p:nvSpPr>
          <p:cNvPr id="4" name="Slide Number Placeholder 3"/>
          <p:cNvSpPr>
            <a:spLocks noGrp="1"/>
          </p:cNvSpPr>
          <p:nvPr>
            <p:ph type="sldNum" sz="quarter" idx="5"/>
          </p:nvPr>
        </p:nvSpPr>
        <p:spPr/>
        <p:txBody>
          <a:bodyPr/>
          <a:lstStyle/>
          <a:p>
            <a:fld id="{44A8E77B-70C2-46FB-887A-9F3CE0472F7A}" type="slidenum">
              <a:rPr lang="en-US" smtClean="0"/>
              <a:t>20</a:t>
            </a:fld>
            <a:endParaRPr lang="en-US"/>
          </a:p>
        </p:txBody>
      </p:sp>
    </p:spTree>
    <p:extLst>
      <p:ext uri="{BB962C8B-B14F-4D97-AF65-F5344CB8AC3E}">
        <p14:creationId xmlns:p14="http://schemas.microsoft.com/office/powerpoint/2010/main" val="158654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21-Jun-25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21-Jun-25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21-Jun-25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21-Jun-25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mailto:ahmedmohamedelsaeed217@gmail.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hyperlink" Target="mailto:mohamed.hossam.mh01@gmail.com" TargetMode="External"/><Relationship Id="rId4" Type="http://schemas.openxmlformats.org/officeDocument/2006/relationships/hyperlink" Target="mailto:nourhanhashem38@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9144000" y="3766614"/>
            <a:ext cx="8610600" cy="2718693"/>
          </a:xfrm>
          <a:prstGeom prst="rect">
            <a:avLst/>
          </a:prstGeom>
        </p:spPr>
        <p:txBody>
          <a:bodyPr wrap="square" lIns="0" tIns="0" rIns="0" bIns="0" rtlCol="0" anchor="t">
            <a:spAutoFit/>
          </a:bodyPr>
          <a:lstStyle/>
          <a:p>
            <a:pPr>
              <a:lnSpc>
                <a:spcPts val="10560"/>
              </a:lnSpc>
            </a:pPr>
            <a:r>
              <a:rPr lang="en-US" sz="9600" spc="-96" dirty="0">
                <a:solidFill>
                  <a:srgbClr val="FFFFFF"/>
                </a:solidFill>
                <a:latin typeface="Muli Bold"/>
                <a:ea typeface="Muli Bold"/>
                <a:cs typeface="Muli Bold"/>
                <a:sym typeface="Muli Bold"/>
              </a:rPr>
              <a:t>Sales Analysis Presentation</a:t>
            </a:r>
          </a:p>
        </p:txBody>
      </p:sp>
      <p:grpSp>
        <p:nvGrpSpPr>
          <p:cNvPr id="4" name="Group 4"/>
          <p:cNvGrpSpPr/>
          <p:nvPr/>
        </p:nvGrpSpPr>
        <p:grpSpPr>
          <a:xfrm>
            <a:off x="1028700" y="-1143665"/>
            <a:ext cx="8461603" cy="12684482"/>
            <a:chOff x="0" y="0"/>
            <a:chExt cx="11282138" cy="16912642"/>
          </a:xfrm>
        </p:grpSpPr>
        <p:grpSp>
          <p:nvGrpSpPr>
            <p:cNvPr id="5" name="Group 5"/>
            <p:cNvGrpSpPr/>
            <p:nvPr/>
          </p:nvGrpSpPr>
          <p:grpSpPr>
            <a:xfrm>
              <a:off x="1366195" y="6964943"/>
              <a:ext cx="8600088" cy="6158528"/>
              <a:chOff x="0" y="0"/>
              <a:chExt cx="1835257" cy="1314229"/>
            </a:xfrm>
          </p:grpSpPr>
          <p:sp>
            <p:nvSpPr>
              <p:cNvPr id="6" name="Freeform 6"/>
              <p:cNvSpPr/>
              <p:nvPr/>
            </p:nvSpPr>
            <p:spPr>
              <a:xfrm>
                <a:off x="0" y="0"/>
                <a:ext cx="1835258" cy="1314229"/>
              </a:xfrm>
              <a:custGeom>
                <a:avLst/>
                <a:gdLst/>
                <a:ahLst/>
                <a:cxnLst/>
                <a:rect l="l" t="t" r="r" b="b"/>
                <a:pathLst>
                  <a:path w="1835258" h="1314229">
                    <a:moveTo>
                      <a:pt x="1710797" y="1314229"/>
                    </a:moveTo>
                    <a:lnTo>
                      <a:pt x="124460" y="1314229"/>
                    </a:lnTo>
                    <a:cubicBezTo>
                      <a:pt x="55880" y="1314229"/>
                      <a:pt x="0" y="1258349"/>
                      <a:pt x="0" y="1189769"/>
                    </a:cubicBezTo>
                    <a:lnTo>
                      <a:pt x="0" y="124460"/>
                    </a:lnTo>
                    <a:cubicBezTo>
                      <a:pt x="0" y="55880"/>
                      <a:pt x="55880" y="0"/>
                      <a:pt x="124460" y="0"/>
                    </a:cubicBezTo>
                    <a:lnTo>
                      <a:pt x="1710798" y="0"/>
                    </a:lnTo>
                    <a:cubicBezTo>
                      <a:pt x="1779377" y="0"/>
                      <a:pt x="1835258" y="55880"/>
                      <a:pt x="1835258" y="124460"/>
                    </a:cubicBezTo>
                    <a:lnTo>
                      <a:pt x="1835258" y="1189769"/>
                    </a:lnTo>
                    <a:cubicBezTo>
                      <a:pt x="1835258" y="1258349"/>
                      <a:pt x="1779377" y="1314229"/>
                      <a:pt x="1710798" y="1314229"/>
                    </a:cubicBezTo>
                    <a:close/>
                  </a:path>
                </a:pathLst>
              </a:custGeom>
              <a:solidFill>
                <a:srgbClr val="FFFFFF"/>
              </a:solidFill>
            </p:spPr>
            <p:txBody>
              <a:bodyPr/>
              <a:lstStyle/>
              <a:p>
                <a:endParaRPr lang="en-US"/>
              </a:p>
            </p:txBody>
          </p:sp>
        </p:grpSp>
        <p:sp>
          <p:nvSpPr>
            <p:cNvPr id="7" name="Freeform 7"/>
            <p:cNvSpPr/>
            <p:nvPr/>
          </p:nvSpPr>
          <p:spPr>
            <a:xfrm>
              <a:off x="7090372" y="3099686"/>
              <a:ext cx="2868147" cy="2667377"/>
            </a:xfrm>
            <a:custGeom>
              <a:avLst/>
              <a:gdLst/>
              <a:ahLst/>
              <a:cxnLst/>
              <a:rect l="l" t="t" r="r" b="b"/>
              <a:pathLst>
                <a:path w="2868147" h="2667377">
                  <a:moveTo>
                    <a:pt x="0" y="0"/>
                  </a:moveTo>
                  <a:lnTo>
                    <a:pt x="2868147" y="0"/>
                  </a:lnTo>
                  <a:lnTo>
                    <a:pt x="2868147" y="2667377"/>
                  </a:lnTo>
                  <a:lnTo>
                    <a:pt x="0" y="2667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218997">
              <a:off x="6565079" y="4048935"/>
              <a:ext cx="3502269" cy="1435930"/>
            </a:xfrm>
            <a:custGeom>
              <a:avLst/>
              <a:gdLst/>
              <a:ahLst/>
              <a:cxnLst/>
              <a:rect l="l" t="t" r="r" b="b"/>
              <a:pathLst>
                <a:path w="3502269" h="1435930">
                  <a:moveTo>
                    <a:pt x="0" y="0"/>
                  </a:moveTo>
                  <a:lnTo>
                    <a:pt x="3502269" y="0"/>
                  </a:lnTo>
                  <a:lnTo>
                    <a:pt x="3502269" y="1435931"/>
                  </a:lnTo>
                  <a:lnTo>
                    <a:pt x="0" y="1435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366195" y="5104905"/>
              <a:ext cx="8592324" cy="4557965"/>
              <a:chOff x="0" y="0"/>
              <a:chExt cx="1833600" cy="972669"/>
            </a:xfrm>
          </p:grpSpPr>
          <p:sp>
            <p:nvSpPr>
              <p:cNvPr id="10" name="Freeform 10"/>
              <p:cNvSpPr/>
              <p:nvPr/>
            </p:nvSpPr>
            <p:spPr>
              <a:xfrm>
                <a:off x="0" y="0"/>
                <a:ext cx="1833601" cy="972669"/>
              </a:xfrm>
              <a:custGeom>
                <a:avLst/>
                <a:gdLst/>
                <a:ahLst/>
                <a:cxnLst/>
                <a:rect l="l" t="t" r="r" b="b"/>
                <a:pathLst>
                  <a:path w="1833601" h="972669">
                    <a:moveTo>
                      <a:pt x="1709140" y="972669"/>
                    </a:moveTo>
                    <a:lnTo>
                      <a:pt x="124460" y="972669"/>
                    </a:lnTo>
                    <a:cubicBezTo>
                      <a:pt x="55880" y="972669"/>
                      <a:pt x="0" y="916789"/>
                      <a:pt x="0" y="848209"/>
                    </a:cubicBezTo>
                    <a:lnTo>
                      <a:pt x="0" y="124460"/>
                    </a:lnTo>
                    <a:cubicBezTo>
                      <a:pt x="0" y="55880"/>
                      <a:pt x="55880" y="0"/>
                      <a:pt x="124460" y="0"/>
                    </a:cubicBezTo>
                    <a:lnTo>
                      <a:pt x="1709141" y="0"/>
                    </a:lnTo>
                    <a:cubicBezTo>
                      <a:pt x="1777721" y="0"/>
                      <a:pt x="1833601" y="55880"/>
                      <a:pt x="1833601" y="124460"/>
                    </a:cubicBezTo>
                    <a:lnTo>
                      <a:pt x="1833601" y="848209"/>
                    </a:lnTo>
                    <a:cubicBezTo>
                      <a:pt x="1833601" y="916789"/>
                      <a:pt x="1777721" y="972669"/>
                      <a:pt x="1709141" y="972669"/>
                    </a:cubicBezTo>
                    <a:close/>
                  </a:path>
                </a:pathLst>
              </a:custGeom>
              <a:solidFill>
                <a:srgbClr val="75C7FB"/>
              </a:solidFill>
            </p:spPr>
            <p:txBody>
              <a:bodyPr/>
              <a:lstStyle/>
              <a:p>
                <a:endParaRPr lang="en-US"/>
              </a:p>
            </p:txBody>
          </p:sp>
        </p:grpSp>
        <p:sp>
          <p:nvSpPr>
            <p:cNvPr id="11" name="Freeform 11"/>
            <p:cNvSpPr/>
            <p:nvPr/>
          </p:nvSpPr>
          <p:spPr>
            <a:xfrm>
              <a:off x="0" y="7983746"/>
              <a:ext cx="3589450" cy="1471675"/>
            </a:xfrm>
            <a:custGeom>
              <a:avLst/>
              <a:gdLst/>
              <a:ahLst/>
              <a:cxnLst/>
              <a:rect l="l" t="t" r="r" b="b"/>
              <a:pathLst>
                <a:path w="3589450" h="1471675">
                  <a:moveTo>
                    <a:pt x="0" y="0"/>
                  </a:moveTo>
                  <a:lnTo>
                    <a:pt x="3589450" y="0"/>
                  </a:lnTo>
                  <a:lnTo>
                    <a:pt x="3589450" y="1471675"/>
                  </a:lnTo>
                  <a:lnTo>
                    <a:pt x="0" y="1471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7533" y="14245265"/>
              <a:ext cx="2868147" cy="2667377"/>
            </a:xfrm>
            <a:custGeom>
              <a:avLst/>
              <a:gdLst/>
              <a:ahLst/>
              <a:cxnLst/>
              <a:rect l="l" t="t" r="r" b="b"/>
              <a:pathLst>
                <a:path w="2868147" h="2667377">
                  <a:moveTo>
                    <a:pt x="0" y="0"/>
                  </a:moveTo>
                  <a:lnTo>
                    <a:pt x="2868147" y="0"/>
                  </a:lnTo>
                  <a:lnTo>
                    <a:pt x="2868147" y="2667377"/>
                  </a:lnTo>
                  <a:lnTo>
                    <a:pt x="0" y="2667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0" y="11222289"/>
              <a:ext cx="2868147" cy="2667377"/>
            </a:xfrm>
            <a:custGeom>
              <a:avLst/>
              <a:gdLst/>
              <a:ahLst/>
              <a:cxnLst/>
              <a:rect l="l" t="t" r="r" b="b"/>
              <a:pathLst>
                <a:path w="2868147" h="2667377">
                  <a:moveTo>
                    <a:pt x="0" y="0"/>
                  </a:moveTo>
                  <a:lnTo>
                    <a:pt x="2868147" y="0"/>
                  </a:lnTo>
                  <a:lnTo>
                    <a:pt x="2868147" y="2667376"/>
                  </a:lnTo>
                  <a:lnTo>
                    <a:pt x="0" y="2667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636320" y="7383888"/>
              <a:ext cx="10645817" cy="6014887"/>
            </a:xfrm>
            <a:custGeom>
              <a:avLst/>
              <a:gdLst/>
              <a:ahLst/>
              <a:cxnLst/>
              <a:rect l="l" t="t" r="r" b="b"/>
              <a:pathLst>
                <a:path w="10645817" h="6014887">
                  <a:moveTo>
                    <a:pt x="0" y="0"/>
                  </a:moveTo>
                  <a:lnTo>
                    <a:pt x="10645818" y="0"/>
                  </a:lnTo>
                  <a:lnTo>
                    <a:pt x="10645818" y="6014887"/>
                  </a:lnTo>
                  <a:lnTo>
                    <a:pt x="0" y="60148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7098136" y="0"/>
              <a:ext cx="2868147" cy="2667377"/>
            </a:xfrm>
            <a:custGeom>
              <a:avLst/>
              <a:gdLst/>
              <a:ahLst/>
              <a:cxnLst/>
              <a:rect l="l" t="t" r="r" b="b"/>
              <a:pathLst>
                <a:path w="2868147" h="2667377">
                  <a:moveTo>
                    <a:pt x="0" y="0"/>
                  </a:moveTo>
                  <a:lnTo>
                    <a:pt x="2868147" y="0"/>
                  </a:lnTo>
                  <a:lnTo>
                    <a:pt x="2868147" y="2667377"/>
                  </a:lnTo>
                  <a:lnTo>
                    <a:pt x="0" y="2667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emale drawing flow chart">
            <a:extLst>
              <a:ext uri="{FF2B5EF4-FFF2-40B4-BE49-F238E27FC236}">
                <a16:creationId xmlns:a16="http://schemas.microsoft.com/office/drawing/2014/main" id="{9C3F4377-0E07-444D-B175-8D6AF34D8C27}"/>
              </a:ext>
            </a:extLst>
          </p:cNvPr>
          <p:cNvPicPr>
            <a:picLocks noGrp="1" noChangeAspect="1"/>
          </p:cNvPicPr>
          <p:nvPr>
            <p:ph sz="half" idx="1"/>
          </p:nvPr>
        </p:nvPicPr>
        <p:blipFill>
          <a:blip r:embed="rId3"/>
          <a:srcRect l="2142" r="5504" b="-1"/>
          <a:stretch>
            <a:fillRect/>
          </a:stretch>
        </p:blipFill>
        <p:spPr>
          <a:xfrm>
            <a:off x="3783534" y="10"/>
            <a:ext cx="14504463" cy="10286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15F690-5ABF-BF2A-5F44-AADD25B68484}"/>
              </a:ext>
            </a:extLst>
          </p:cNvPr>
          <p:cNvSpPr>
            <a:spLocks noGrp="1"/>
          </p:cNvSpPr>
          <p:nvPr>
            <p:ph type="title"/>
          </p:nvPr>
        </p:nvSpPr>
        <p:spPr>
          <a:xfrm>
            <a:off x="1257300" y="547687"/>
            <a:ext cx="5733283" cy="2849868"/>
          </a:xfrm>
        </p:spPr>
        <p:txBody>
          <a:bodyPr vert="horz" lIns="91440" tIns="45720" rIns="91440" bIns="45720" rtlCol="0" anchor="ctr">
            <a:normAutofit/>
          </a:bodyPr>
          <a:lstStyle/>
          <a:p>
            <a:pPr algn="l">
              <a:lnSpc>
                <a:spcPct val="90000"/>
              </a:lnSpc>
            </a:pPr>
            <a:r>
              <a:rPr lang="en-US" sz="6000" b="1"/>
              <a:t>Power Pivot Data Model</a:t>
            </a:r>
          </a:p>
        </p:txBody>
      </p:sp>
      <p:sp>
        <p:nvSpPr>
          <p:cNvPr id="4" name="Content Placeholder 3">
            <a:extLst>
              <a:ext uri="{FF2B5EF4-FFF2-40B4-BE49-F238E27FC236}">
                <a16:creationId xmlns:a16="http://schemas.microsoft.com/office/drawing/2014/main" id="{7378D404-A611-D9E2-9475-973D1E06773B}"/>
              </a:ext>
            </a:extLst>
          </p:cNvPr>
          <p:cNvSpPr>
            <a:spLocks noGrp="1"/>
          </p:cNvSpPr>
          <p:nvPr>
            <p:ph sz="half" idx="2"/>
          </p:nvPr>
        </p:nvSpPr>
        <p:spPr>
          <a:xfrm>
            <a:off x="1257300" y="3651301"/>
            <a:ext cx="5733283" cy="5614143"/>
          </a:xfrm>
        </p:spPr>
        <p:txBody>
          <a:bodyPr vert="horz" lIns="91440" tIns="45720" rIns="91440" bIns="45720" rtlCol="0">
            <a:normAutofit/>
          </a:bodyPr>
          <a:lstStyle/>
          <a:p>
            <a:pPr indent="-228600">
              <a:lnSpc>
                <a:spcPct val="90000"/>
              </a:lnSpc>
            </a:pPr>
            <a:r>
              <a:rPr lang="en-US" sz="3000"/>
              <a:t>Import key tables like Orders and Products.</a:t>
            </a:r>
          </a:p>
          <a:p>
            <a:pPr indent="-228600">
              <a:lnSpc>
                <a:spcPct val="90000"/>
              </a:lnSpc>
            </a:pPr>
            <a:r>
              <a:rPr lang="en-US" sz="3000"/>
              <a:t>Establish relationships using drag-and-drop links.</a:t>
            </a:r>
          </a:p>
          <a:p>
            <a:pPr indent="-228600">
              <a:lnSpc>
                <a:spcPct val="90000"/>
              </a:lnSpc>
            </a:pPr>
            <a:r>
              <a:rPr lang="en-US" sz="3000"/>
              <a:t>Define measures using DAX for accurate calculations.</a:t>
            </a:r>
          </a:p>
          <a:p>
            <a:pPr indent="-228600">
              <a:lnSpc>
                <a:spcPct val="90000"/>
              </a:lnSpc>
            </a:pPr>
            <a:r>
              <a:rPr lang="en-US" sz="3000"/>
              <a:t>Calculate Total Sales, Profit Margin, and AOV.</a:t>
            </a:r>
          </a:p>
          <a:p>
            <a:pPr indent="-228600">
              <a:lnSpc>
                <a:spcPct val="90000"/>
              </a:lnSpc>
            </a:pPr>
            <a:r>
              <a:rPr lang="en-US" sz="3000"/>
              <a:t>Create hierarchies to organize data effectively.</a:t>
            </a:r>
          </a:p>
        </p:txBody>
      </p:sp>
    </p:spTree>
    <p:extLst>
      <p:ext uri="{BB962C8B-B14F-4D97-AF65-F5344CB8AC3E}">
        <p14:creationId xmlns:p14="http://schemas.microsoft.com/office/powerpoint/2010/main" val="179716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2">
            <a:extLst>
              <a:ext uri="{FF2B5EF4-FFF2-40B4-BE49-F238E27FC236}">
                <a16:creationId xmlns:a16="http://schemas.microsoft.com/office/drawing/2014/main" id="{36606F0A-D2D0-4D76-93AC-F8DF530ED7B9}"/>
              </a:ext>
            </a:extLst>
          </p:cNvPr>
          <p:cNvGrpSpPr/>
          <p:nvPr/>
        </p:nvGrpSpPr>
        <p:grpSpPr>
          <a:xfrm>
            <a:off x="911058" y="769886"/>
            <a:ext cx="9182567" cy="1824689"/>
            <a:chOff x="-197496" y="376820"/>
            <a:chExt cx="12243422" cy="2432918"/>
          </a:xfrm>
        </p:grpSpPr>
        <p:sp>
          <p:nvSpPr>
            <p:cNvPr id="41" name="TextBox 3">
              <a:extLst>
                <a:ext uri="{FF2B5EF4-FFF2-40B4-BE49-F238E27FC236}">
                  <a16:creationId xmlns:a16="http://schemas.microsoft.com/office/drawing/2014/main" id="{7E8100BB-E036-40FB-95B7-D911030C8EF7}"/>
                </a:ext>
              </a:extLst>
            </p:cNvPr>
            <p:cNvSpPr txBox="1"/>
            <p:nvPr/>
          </p:nvSpPr>
          <p:spPr>
            <a:xfrm>
              <a:off x="-197496" y="376820"/>
              <a:ext cx="12045926" cy="1376553"/>
            </a:xfrm>
            <a:prstGeom prst="rect">
              <a:avLst/>
            </a:prstGeom>
          </p:spPr>
          <p:txBody>
            <a:bodyPr lIns="0" tIns="0" rIns="0" bIns="0" rtlCol="0" anchor="t">
              <a:spAutoFit/>
            </a:bodyPr>
            <a:lstStyle/>
            <a:p>
              <a:pPr algn="l">
                <a:lnSpc>
                  <a:spcPts val="7920"/>
                </a:lnSpc>
              </a:pPr>
              <a:r>
                <a:rPr lang="en-US" sz="7200" spc="-72" dirty="0">
                  <a:latin typeface="Muli Bold"/>
                  <a:ea typeface="Muli Bold"/>
                  <a:cs typeface="Muli Bold"/>
                  <a:sym typeface="Muli Bold"/>
                </a:rPr>
                <a:t>Power Pivot</a:t>
              </a:r>
            </a:p>
          </p:txBody>
        </p:sp>
        <p:sp>
          <p:nvSpPr>
            <p:cNvPr id="42" name="TextBox 4">
              <a:extLst>
                <a:ext uri="{FF2B5EF4-FFF2-40B4-BE49-F238E27FC236}">
                  <a16:creationId xmlns:a16="http://schemas.microsoft.com/office/drawing/2014/main" id="{CC12F790-071D-4BB6-A02C-D89924144230}"/>
                </a:ext>
              </a:extLst>
            </p:cNvPr>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44" name="Rectangle 2">
            <a:extLst>
              <a:ext uri="{FF2B5EF4-FFF2-40B4-BE49-F238E27FC236}">
                <a16:creationId xmlns:a16="http://schemas.microsoft.com/office/drawing/2014/main" id="{EF14475D-39B5-427C-894B-CF4AD25321D9}"/>
              </a:ext>
            </a:extLst>
          </p:cNvPr>
          <p:cNvSpPr>
            <a:spLocks noChangeArrowheads="1"/>
          </p:cNvSpPr>
          <p:nvPr/>
        </p:nvSpPr>
        <p:spPr bwMode="auto">
          <a:xfrm>
            <a:off x="9151620" y="87059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Based on the KPIs, we identified the values we need to extract through Power Pivot.</a:t>
            </a:r>
          </a:p>
        </p:txBody>
      </p:sp>
      <p:pic>
        <p:nvPicPr>
          <p:cNvPr id="5" name="Picture 4" descr="A screenshot of a computer&#10;&#10;AI-generated content may be incorrect.">
            <a:extLst>
              <a:ext uri="{FF2B5EF4-FFF2-40B4-BE49-F238E27FC236}">
                <a16:creationId xmlns:a16="http://schemas.microsoft.com/office/drawing/2014/main" id="{2B55812C-16EB-2755-5D3D-AB4276D71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80" y="2889988"/>
            <a:ext cx="16162020" cy="59873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2">
            <a:extLst>
              <a:ext uri="{FF2B5EF4-FFF2-40B4-BE49-F238E27FC236}">
                <a16:creationId xmlns:a16="http://schemas.microsoft.com/office/drawing/2014/main" id="{36606F0A-D2D0-4D76-93AC-F8DF530ED7B9}"/>
              </a:ext>
            </a:extLst>
          </p:cNvPr>
          <p:cNvGrpSpPr/>
          <p:nvPr/>
        </p:nvGrpSpPr>
        <p:grpSpPr>
          <a:xfrm>
            <a:off x="911058" y="769886"/>
            <a:ext cx="9182567" cy="1824689"/>
            <a:chOff x="-197496" y="376820"/>
            <a:chExt cx="12243422" cy="2432918"/>
          </a:xfrm>
        </p:grpSpPr>
        <p:sp>
          <p:nvSpPr>
            <p:cNvPr id="41" name="TextBox 3">
              <a:extLst>
                <a:ext uri="{FF2B5EF4-FFF2-40B4-BE49-F238E27FC236}">
                  <a16:creationId xmlns:a16="http://schemas.microsoft.com/office/drawing/2014/main" id="{7E8100BB-E036-40FB-95B7-D911030C8EF7}"/>
                </a:ext>
              </a:extLst>
            </p:cNvPr>
            <p:cNvSpPr txBox="1"/>
            <p:nvPr/>
          </p:nvSpPr>
          <p:spPr>
            <a:xfrm>
              <a:off x="-197496" y="376820"/>
              <a:ext cx="12045926" cy="1376553"/>
            </a:xfrm>
            <a:prstGeom prst="rect">
              <a:avLst/>
            </a:prstGeom>
          </p:spPr>
          <p:txBody>
            <a:bodyPr lIns="0" tIns="0" rIns="0" bIns="0" rtlCol="0" anchor="t">
              <a:spAutoFit/>
            </a:bodyPr>
            <a:lstStyle/>
            <a:p>
              <a:pPr algn="l">
                <a:lnSpc>
                  <a:spcPts val="7920"/>
                </a:lnSpc>
              </a:pPr>
              <a:r>
                <a:rPr lang="en-US" sz="7200" spc="-72" dirty="0">
                  <a:latin typeface="Muli Bold"/>
                  <a:ea typeface="Muli Bold"/>
                  <a:cs typeface="Muli Bold"/>
                  <a:sym typeface="Muli Bold"/>
                </a:rPr>
                <a:t>Power Pivot</a:t>
              </a:r>
            </a:p>
          </p:txBody>
        </p:sp>
        <p:sp>
          <p:nvSpPr>
            <p:cNvPr id="42" name="TextBox 4">
              <a:extLst>
                <a:ext uri="{FF2B5EF4-FFF2-40B4-BE49-F238E27FC236}">
                  <a16:creationId xmlns:a16="http://schemas.microsoft.com/office/drawing/2014/main" id="{CC12F790-071D-4BB6-A02C-D89924144230}"/>
                </a:ext>
              </a:extLst>
            </p:cNvPr>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pic>
        <p:nvPicPr>
          <p:cNvPr id="3" name="Picture 2">
            <a:extLst>
              <a:ext uri="{FF2B5EF4-FFF2-40B4-BE49-F238E27FC236}">
                <a16:creationId xmlns:a16="http://schemas.microsoft.com/office/drawing/2014/main" id="{393495FE-8CF5-448F-9768-68DAA7BA6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993" y="2295790"/>
            <a:ext cx="14778014" cy="7708584"/>
          </a:xfrm>
          <a:prstGeom prst="rect">
            <a:avLst/>
          </a:prstGeom>
        </p:spPr>
      </p:pic>
    </p:spTree>
    <p:extLst>
      <p:ext uri="{BB962C8B-B14F-4D97-AF65-F5344CB8AC3E}">
        <p14:creationId xmlns:p14="http://schemas.microsoft.com/office/powerpoint/2010/main" val="161976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8" name="Group 8"/>
          <p:cNvGrpSpPr/>
          <p:nvPr/>
        </p:nvGrpSpPr>
        <p:grpSpPr>
          <a:xfrm>
            <a:off x="784860" y="985654"/>
            <a:ext cx="15239397" cy="2845604"/>
            <a:chOff x="-13331984" y="-1340512"/>
            <a:chExt cx="20319198" cy="3794139"/>
          </a:xfrm>
        </p:grpSpPr>
        <p:sp>
          <p:nvSpPr>
            <p:cNvPr id="9" name="TextBox 9"/>
            <p:cNvSpPr txBox="1"/>
            <p:nvPr/>
          </p:nvSpPr>
          <p:spPr>
            <a:xfrm>
              <a:off x="-13331984" y="-1340512"/>
              <a:ext cx="8664418" cy="1386516"/>
            </a:xfrm>
            <a:prstGeom prst="rect">
              <a:avLst/>
            </a:prstGeom>
          </p:spPr>
          <p:txBody>
            <a:bodyPr lIns="0" tIns="0" rIns="0" bIns="0" rtlCol="0" anchor="t">
              <a:spAutoFit/>
            </a:bodyPr>
            <a:lstStyle/>
            <a:p>
              <a:pPr algn="l">
                <a:lnSpc>
                  <a:spcPts val="7920"/>
                </a:lnSpc>
              </a:pPr>
              <a:r>
                <a:rPr lang="en-US" sz="7200" spc="-72" dirty="0">
                  <a:solidFill>
                    <a:srgbClr val="FFFFFF"/>
                  </a:solidFill>
                  <a:latin typeface="Muli Bold"/>
                  <a:ea typeface="Muli Bold"/>
                  <a:cs typeface="Muli Bold"/>
                  <a:sym typeface="Muli Bold"/>
                </a:rPr>
                <a:t>Dashboard</a:t>
              </a:r>
            </a:p>
          </p:txBody>
        </p:sp>
        <p:sp>
          <p:nvSpPr>
            <p:cNvPr id="10" name="TextBox 10"/>
            <p:cNvSpPr txBox="1"/>
            <p:nvPr/>
          </p:nvSpPr>
          <p:spPr>
            <a:xfrm>
              <a:off x="0" y="1839014"/>
              <a:ext cx="6987214" cy="614613"/>
            </a:xfrm>
            <a:prstGeom prst="rect">
              <a:avLst/>
            </a:prstGeom>
          </p:spPr>
          <p:txBody>
            <a:bodyPr lIns="0" tIns="0" rIns="0" bIns="0" rtlCol="0" anchor="t">
              <a:spAutoFit/>
            </a:bodyPr>
            <a:lstStyle/>
            <a:p>
              <a:pPr algn="l">
                <a:lnSpc>
                  <a:spcPts val="3919"/>
                </a:lnSpc>
                <a:spcBef>
                  <a:spcPct val="0"/>
                </a:spcBef>
              </a:pPr>
              <a:endParaRPr lang="en-US" sz="2799" dirty="0">
                <a:solidFill>
                  <a:srgbClr val="FFFFFF"/>
                </a:solidFill>
                <a:latin typeface="Muli Regular"/>
                <a:ea typeface="Muli Regular"/>
                <a:cs typeface="Muli Regular"/>
                <a:sym typeface="Muli Regular"/>
              </a:endParaRPr>
            </a:p>
          </p:txBody>
        </p:sp>
      </p:grpSp>
      <p:sp>
        <p:nvSpPr>
          <p:cNvPr id="15" name="Rectangle 2">
            <a:extLst>
              <a:ext uri="{FF2B5EF4-FFF2-40B4-BE49-F238E27FC236}">
                <a16:creationId xmlns:a16="http://schemas.microsoft.com/office/drawing/2014/main" id="{9D5CB801-2206-44EA-84E7-5E74F638C917}"/>
              </a:ext>
            </a:extLst>
          </p:cNvPr>
          <p:cNvSpPr>
            <a:spLocks noChangeArrowheads="1"/>
          </p:cNvSpPr>
          <p:nvPr/>
        </p:nvSpPr>
        <p:spPr bwMode="auto">
          <a:xfrm>
            <a:off x="784860" y="2400300"/>
            <a:ext cx="11734800" cy="663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Arial" panose="020B0604020202020204" pitchFamily="34" charset="0"/>
              </a:rPr>
              <a:t>- Aligned each KPI with the optimal chart type based on its data structure and storytelling goal.</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Arial" panose="020B0604020202020204" pitchFamily="34" charset="0"/>
              </a:rPr>
              <a:t>- Organized the dashboard into three key sections: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3600" dirty="0">
                <a:solidFill>
                  <a:schemeClr val="bg1"/>
                </a:solidFill>
                <a:latin typeface="Arial" panose="020B0604020202020204" pitchFamily="34" charset="0"/>
              </a:rPr>
              <a:t>The Dashboard classify into:</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bg1"/>
                </a:solidFill>
                <a:effectLst/>
                <a:latin typeface="Arial" panose="020B0604020202020204" pitchFamily="34" charset="0"/>
              </a:rPr>
              <a:t>Home p</a:t>
            </a:r>
            <a:r>
              <a:rPr lang="en-US" altLang="en-US" sz="3600" dirty="0">
                <a:solidFill>
                  <a:schemeClr val="bg1"/>
                </a:solidFill>
                <a:latin typeface="Arial" panose="020B0604020202020204" pitchFamily="34" charset="0"/>
              </a:rPr>
              <a:t>age</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bg1"/>
                </a:solidFill>
                <a:effectLst/>
                <a:latin typeface="Arial" panose="020B0604020202020204" pitchFamily="34" charset="0"/>
              </a:rPr>
              <a:t>Order Analysis Dashboar</a:t>
            </a:r>
            <a:r>
              <a:rPr lang="en-US" altLang="en-US" sz="3600" dirty="0">
                <a:solidFill>
                  <a:schemeClr val="bg1"/>
                </a:solidFill>
                <a:latin typeface="Arial" panose="020B0604020202020204" pitchFamily="34" charset="0"/>
              </a:rPr>
              <a:t>d</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bg1"/>
                </a:solidFill>
                <a:effectLst/>
                <a:latin typeface="Arial" panose="020B0604020202020204" pitchFamily="34" charset="0"/>
              </a:rPr>
              <a:t>Customer Analysis Dashboard</a:t>
            </a:r>
          </a:p>
        </p:txBody>
      </p:sp>
      <p:sp>
        <p:nvSpPr>
          <p:cNvPr id="18" name="Freeform 24">
            <a:extLst>
              <a:ext uri="{FF2B5EF4-FFF2-40B4-BE49-F238E27FC236}">
                <a16:creationId xmlns:a16="http://schemas.microsoft.com/office/drawing/2014/main" id="{D238D230-D465-4CA5-AEAD-5E3B56FBD356}"/>
              </a:ext>
            </a:extLst>
          </p:cNvPr>
          <p:cNvSpPr/>
          <p:nvPr/>
        </p:nvSpPr>
        <p:spPr>
          <a:xfrm>
            <a:off x="16024257" y="8648700"/>
            <a:ext cx="1125964" cy="1160788"/>
          </a:xfrm>
          <a:custGeom>
            <a:avLst/>
            <a:gdLst/>
            <a:ahLst/>
            <a:cxnLst/>
            <a:rect l="l" t="t" r="r" b="b"/>
            <a:pathLst>
              <a:path w="1125964" h="1160788">
                <a:moveTo>
                  <a:pt x="0" y="0"/>
                </a:moveTo>
                <a:lnTo>
                  <a:pt x="1125964" y="0"/>
                </a:lnTo>
                <a:lnTo>
                  <a:pt x="1125964" y="1160788"/>
                </a:lnTo>
                <a:lnTo>
                  <a:pt x="0" y="1160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6C703-3DDE-115B-2D09-5795A00D2389}"/>
              </a:ext>
            </a:extLst>
          </p:cNvPr>
          <p:cNvSpPr>
            <a:spLocks noGrp="1"/>
          </p:cNvSpPr>
          <p:nvPr>
            <p:ph type="title"/>
          </p:nvPr>
        </p:nvSpPr>
        <p:spPr>
          <a:xfrm>
            <a:off x="918972" y="905256"/>
            <a:ext cx="8793594"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Dashboard Sections</a:t>
            </a:r>
          </a:p>
        </p:txBody>
      </p:sp>
      <p:sp>
        <p:nvSpPr>
          <p:cNvPr id="4" name="Content Placeholder 3">
            <a:extLst>
              <a:ext uri="{FF2B5EF4-FFF2-40B4-BE49-F238E27FC236}">
                <a16:creationId xmlns:a16="http://schemas.microsoft.com/office/drawing/2014/main" id="{84E0E1C1-9CD2-88BA-DBC9-E325EF76CFE9}"/>
              </a:ext>
            </a:extLst>
          </p:cNvPr>
          <p:cNvSpPr>
            <a:spLocks noGrp="1"/>
          </p:cNvSpPr>
          <p:nvPr>
            <p:ph sz="half" idx="2"/>
          </p:nvPr>
        </p:nvSpPr>
        <p:spPr>
          <a:xfrm>
            <a:off x="918972" y="3319272"/>
            <a:ext cx="8793594" cy="6144768"/>
          </a:xfrm>
        </p:spPr>
        <p:txBody>
          <a:bodyPr vert="horz" lIns="91440" tIns="45720" rIns="91440" bIns="45720" rtlCol="0">
            <a:normAutofit/>
          </a:bodyPr>
          <a:lstStyle/>
          <a:p>
            <a:pPr indent="-228600">
              <a:lnSpc>
                <a:spcPct val="120000"/>
              </a:lnSpc>
            </a:pPr>
            <a:r>
              <a:rPr lang="en-US" sz="2700" dirty="0"/>
              <a:t>Home Page provides access to the Orders Dashboards</a:t>
            </a:r>
          </a:p>
          <a:p>
            <a:pPr marL="114300" indent="0">
              <a:lnSpc>
                <a:spcPct val="120000"/>
              </a:lnSpc>
              <a:buNone/>
            </a:pPr>
            <a:r>
              <a:rPr lang="en-US" sz="2700" dirty="0"/>
              <a:t>And Customer Dashboards</a:t>
            </a:r>
          </a:p>
          <a:p>
            <a:pPr indent="-228600">
              <a:lnSpc>
                <a:spcPct val="120000"/>
              </a:lnSpc>
            </a:pPr>
            <a:r>
              <a:rPr lang="en-US" sz="2700" dirty="0"/>
              <a:t>Order Analysis includes charts for sales trends.</a:t>
            </a:r>
          </a:p>
          <a:p>
            <a:pPr indent="-228600">
              <a:lnSpc>
                <a:spcPct val="120000"/>
              </a:lnSpc>
            </a:pPr>
            <a:r>
              <a:rPr lang="en-US" sz="2700" dirty="0"/>
              <a:t>Customer Analysis features RFM and retention graphs.</a:t>
            </a:r>
          </a:p>
          <a:p>
            <a:pPr indent="-228600">
              <a:lnSpc>
                <a:spcPct val="120000"/>
              </a:lnSpc>
            </a:pPr>
            <a:r>
              <a:rPr lang="en-US" sz="2700" dirty="0"/>
              <a:t>Visuals include wireframes of the dashboard's layout.</a:t>
            </a:r>
          </a:p>
          <a:p>
            <a:pPr indent="-228600">
              <a:lnSpc>
                <a:spcPct val="120000"/>
              </a:lnSpc>
            </a:pPr>
            <a:r>
              <a:rPr lang="en-US" sz="2700" dirty="0"/>
              <a:t>Navigation menu displays user interaction options.</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20961ABE-050F-4D0D-9FD5-0A52FE3BFA26}"/>
              </a:ext>
            </a:extLst>
          </p:cNvPr>
          <p:cNvPicPr>
            <a:picLocks noGrp="1" noChangeAspect="1"/>
          </p:cNvPicPr>
          <p:nvPr>
            <p:ph sz="half" idx="1"/>
          </p:nvPr>
        </p:nvPicPr>
        <p:blipFill>
          <a:blip r:embed="rId3"/>
          <a:stretch>
            <a:fillRect/>
          </a:stretch>
        </p:blipFill>
        <p:spPr>
          <a:xfrm>
            <a:off x="10637092" y="3312669"/>
            <a:ext cx="7022259" cy="3704241"/>
          </a:xfrm>
          <a:prstGeom prst="rect">
            <a:avLst/>
          </a:prstGeom>
        </p:spPr>
      </p:pic>
    </p:spTree>
    <p:extLst>
      <p:ext uri="{BB962C8B-B14F-4D97-AF65-F5344CB8AC3E}">
        <p14:creationId xmlns:p14="http://schemas.microsoft.com/office/powerpoint/2010/main" val="382934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48587E-46A9-4584-BDDD-3E1327451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127" y="1104900"/>
            <a:ext cx="13799745" cy="6934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DBE6C-3773-42B8-B192-6F98269BE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71" y="952500"/>
            <a:ext cx="18144829" cy="7848600"/>
          </a:xfrm>
          <a:prstGeom prst="rect">
            <a:avLst/>
          </a:prstGeom>
        </p:spPr>
      </p:pic>
    </p:spTree>
    <p:extLst>
      <p:ext uri="{BB962C8B-B14F-4D97-AF65-F5344CB8AC3E}">
        <p14:creationId xmlns:p14="http://schemas.microsoft.com/office/powerpoint/2010/main" val="396499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9BA3CA3-EA21-410D-8812-1949473DD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82" y="762000"/>
            <a:ext cx="17914235" cy="8763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C7DA8-5CE4-B66F-989A-06937C116DDB}"/>
              </a:ext>
            </a:extLst>
          </p:cNvPr>
          <p:cNvSpPr>
            <a:spLocks noGrp="1"/>
          </p:cNvSpPr>
          <p:nvPr>
            <p:ph type="title"/>
          </p:nvPr>
        </p:nvSpPr>
        <p:spPr>
          <a:xfrm>
            <a:off x="918972" y="905256"/>
            <a:ext cx="8793594"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Key Findings &amp; Insights</a:t>
            </a:r>
          </a:p>
        </p:txBody>
      </p:sp>
      <p:sp>
        <p:nvSpPr>
          <p:cNvPr id="4" name="Content Placeholder 3">
            <a:extLst>
              <a:ext uri="{FF2B5EF4-FFF2-40B4-BE49-F238E27FC236}">
                <a16:creationId xmlns:a16="http://schemas.microsoft.com/office/drawing/2014/main" id="{7EEE043B-CC83-C4A3-A199-5D650D0D21D1}"/>
              </a:ext>
            </a:extLst>
          </p:cNvPr>
          <p:cNvSpPr>
            <a:spLocks noGrp="1"/>
          </p:cNvSpPr>
          <p:nvPr>
            <p:ph sz="half" idx="2"/>
          </p:nvPr>
        </p:nvSpPr>
        <p:spPr>
          <a:xfrm>
            <a:off x="918972" y="3319272"/>
            <a:ext cx="8793594" cy="6144768"/>
          </a:xfrm>
        </p:spPr>
        <p:txBody>
          <a:bodyPr vert="horz" lIns="91440" tIns="45720" rIns="91440" bIns="45720" rtlCol="0">
            <a:normAutofit/>
          </a:bodyPr>
          <a:lstStyle/>
          <a:p>
            <a:pPr indent="-228600">
              <a:lnSpc>
                <a:spcPct val="120000"/>
              </a:lnSpc>
            </a:pPr>
            <a:r>
              <a:rPr lang="en-US" sz="2700" dirty="0"/>
              <a:t>Sales peak during May to July, with significant growth in July 2017.</a:t>
            </a:r>
          </a:p>
          <a:p>
            <a:pPr indent="-228600">
              <a:lnSpc>
                <a:spcPct val="120000"/>
              </a:lnSpc>
            </a:pPr>
            <a:r>
              <a:rPr lang="en-US" sz="2700" dirty="0"/>
              <a:t>Mountain and Electric bike sales represent a large portion of total sales.</a:t>
            </a:r>
          </a:p>
          <a:p>
            <a:pPr indent="-228600">
              <a:lnSpc>
                <a:spcPct val="120000"/>
              </a:lnSpc>
            </a:pPr>
            <a:r>
              <a:rPr lang="en-US" sz="2700" dirty="0"/>
              <a:t>The top 1 store contribute nearly half of total revenue.</a:t>
            </a:r>
          </a:p>
          <a:p>
            <a:pPr indent="-228600">
              <a:lnSpc>
                <a:spcPct val="120000"/>
              </a:lnSpc>
            </a:pPr>
            <a:r>
              <a:rPr lang="en-US" sz="2700" dirty="0"/>
              <a:t>High-value customers are crucial, generating a substantial share of repeat orders.</a:t>
            </a:r>
          </a:p>
        </p:txBody>
      </p:sp>
      <p:pic>
        <p:nvPicPr>
          <p:cNvPr id="5" name="Content Placeholder 4" descr="Chalk board">
            <a:extLst>
              <a:ext uri="{FF2B5EF4-FFF2-40B4-BE49-F238E27FC236}">
                <a16:creationId xmlns:a16="http://schemas.microsoft.com/office/drawing/2014/main" id="{35504100-8BF8-4A93-BD1C-2E72E45E33B4}"/>
              </a:ext>
            </a:extLst>
          </p:cNvPr>
          <p:cNvPicPr>
            <a:picLocks noGrp="1" noChangeAspect="1"/>
          </p:cNvPicPr>
          <p:nvPr>
            <p:ph sz="half" idx="1"/>
          </p:nvPr>
        </p:nvPicPr>
        <p:blipFill>
          <a:blip r:embed="rId3"/>
          <a:stretch>
            <a:fillRect/>
          </a:stretch>
        </p:blipFill>
        <p:spPr>
          <a:xfrm>
            <a:off x="10637092" y="2584109"/>
            <a:ext cx="7022259" cy="5161360"/>
          </a:xfrm>
          <a:prstGeom prst="rect">
            <a:avLst/>
          </a:prstGeom>
        </p:spPr>
      </p:pic>
    </p:spTree>
    <p:extLst>
      <p:ext uri="{BB962C8B-B14F-4D97-AF65-F5344CB8AC3E}">
        <p14:creationId xmlns:p14="http://schemas.microsoft.com/office/powerpoint/2010/main" val="108795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gital balance scale using circles">
            <a:extLst>
              <a:ext uri="{FF2B5EF4-FFF2-40B4-BE49-F238E27FC236}">
                <a16:creationId xmlns:a16="http://schemas.microsoft.com/office/drawing/2014/main" id="{0333E5AC-F32A-397A-7F52-75F82F1E887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7025"/>
          <a:stretch>
            <a:fillRect/>
          </a:stretch>
        </p:blipFill>
        <p:spPr>
          <a:xfrm>
            <a:off x="20" y="10"/>
            <a:ext cx="18287978" cy="10286990"/>
          </a:xfrm>
          <a:prstGeom prst="rect">
            <a:avLst/>
          </a:prstGeom>
        </p:spPr>
      </p:pic>
      <p:sp>
        <p:nvSpPr>
          <p:cNvPr id="2" name="Title 1">
            <a:extLst>
              <a:ext uri="{FF2B5EF4-FFF2-40B4-BE49-F238E27FC236}">
                <a16:creationId xmlns:a16="http://schemas.microsoft.com/office/drawing/2014/main" id="{FBDEB43F-D6B3-AD3A-DB7B-5DCB03B45A4A}"/>
              </a:ext>
            </a:extLst>
          </p:cNvPr>
          <p:cNvSpPr>
            <a:spLocks noGrp="1"/>
          </p:cNvSpPr>
          <p:nvPr>
            <p:ph type="title"/>
          </p:nvPr>
        </p:nvSpPr>
        <p:spPr>
          <a:xfrm>
            <a:off x="1261873" y="1412748"/>
            <a:ext cx="15759684" cy="3086100"/>
          </a:xfrm>
        </p:spPr>
        <p:txBody>
          <a:bodyPr vert="horz" lIns="91440" tIns="45720" rIns="91440" bIns="45720" rtlCol="0" anchor="b">
            <a:normAutofit/>
          </a:bodyPr>
          <a:lstStyle/>
          <a:p>
            <a:pPr algn="l">
              <a:lnSpc>
                <a:spcPct val="90000"/>
              </a:lnSpc>
            </a:pPr>
            <a:r>
              <a:rPr lang="en-US" sz="7500" b="1">
                <a:solidFill>
                  <a:schemeClr val="bg1"/>
                </a:solidFill>
              </a:rPr>
              <a:t>Recommendations &amp; Next Steps</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80210"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72" y="4861803"/>
            <a:ext cx="15759684" cy="2743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E7047C2-FCD0-F864-0A8E-C5124F0A9C8B}"/>
              </a:ext>
            </a:extLst>
          </p:cNvPr>
          <p:cNvSpPr>
            <a:spLocks noGrp="1"/>
          </p:cNvSpPr>
          <p:nvPr>
            <p:ph sz="half" idx="2"/>
          </p:nvPr>
        </p:nvSpPr>
        <p:spPr>
          <a:xfrm>
            <a:off x="1261872" y="5253228"/>
            <a:ext cx="15759684" cy="4005072"/>
          </a:xfrm>
        </p:spPr>
        <p:txBody>
          <a:bodyPr vert="horz" lIns="91440" tIns="45720" rIns="91440" bIns="45720" rtlCol="0">
            <a:normAutofit/>
          </a:bodyPr>
          <a:lstStyle/>
          <a:p>
            <a:pPr indent="-228600">
              <a:lnSpc>
                <a:spcPct val="90000"/>
              </a:lnSpc>
            </a:pPr>
            <a:r>
              <a:rPr lang="en-US" sz="2600" dirty="0">
                <a:solidFill>
                  <a:schemeClr val="bg1"/>
                </a:solidFill>
              </a:rPr>
              <a:t>Short-term: </a:t>
            </a:r>
          </a:p>
          <a:p>
            <a:pPr marL="0" indent="0">
              <a:lnSpc>
                <a:spcPct val="90000"/>
              </a:lnSpc>
              <a:buNone/>
            </a:pPr>
            <a:r>
              <a:rPr lang="en-US" sz="2600" dirty="0">
                <a:solidFill>
                  <a:schemeClr val="bg1"/>
                </a:solidFill>
              </a:rPr>
              <a:t>-Increase stock of Electric and Mountain bikes.</a:t>
            </a:r>
          </a:p>
          <a:p>
            <a:pPr marL="0" indent="0">
              <a:lnSpc>
                <a:spcPct val="90000"/>
              </a:lnSpc>
              <a:buNone/>
            </a:pPr>
            <a:r>
              <a:rPr lang="en-US" sz="2600" dirty="0">
                <a:solidFill>
                  <a:schemeClr val="bg1"/>
                </a:solidFill>
              </a:rPr>
              <a:t>-Target underperforming stores with localized promotions.</a:t>
            </a:r>
          </a:p>
          <a:p>
            <a:pPr indent="-228600">
              <a:lnSpc>
                <a:spcPct val="90000"/>
              </a:lnSpc>
            </a:pPr>
            <a:r>
              <a:rPr lang="en-US" sz="2600" dirty="0">
                <a:solidFill>
                  <a:schemeClr val="bg1"/>
                </a:solidFill>
              </a:rPr>
              <a:t>Mid-term: </a:t>
            </a:r>
          </a:p>
          <a:p>
            <a:pPr marL="0" indent="0">
              <a:lnSpc>
                <a:spcPct val="90000"/>
              </a:lnSpc>
              <a:buNone/>
            </a:pPr>
            <a:r>
              <a:rPr lang="en-US" sz="2600" dirty="0">
                <a:solidFill>
                  <a:schemeClr val="bg1"/>
                </a:solidFill>
              </a:rPr>
              <a:t>-Launch loyalty incentives for repeat customers.</a:t>
            </a:r>
          </a:p>
          <a:p>
            <a:pPr marL="0" indent="0">
              <a:lnSpc>
                <a:spcPct val="90000"/>
              </a:lnSpc>
              <a:buNone/>
            </a:pPr>
            <a:r>
              <a:rPr lang="en-US" sz="2600" dirty="0">
                <a:solidFill>
                  <a:schemeClr val="bg1"/>
                </a:solidFill>
              </a:rPr>
              <a:t>-Optimize staffing during peak traffic months.</a:t>
            </a:r>
          </a:p>
          <a:p>
            <a:pPr indent="-228600">
              <a:lnSpc>
                <a:spcPct val="90000"/>
              </a:lnSpc>
            </a:pPr>
            <a:r>
              <a:rPr lang="en-US" sz="2600" dirty="0">
                <a:solidFill>
                  <a:schemeClr val="bg1"/>
                </a:solidFill>
              </a:rPr>
              <a:t>Long-term: </a:t>
            </a:r>
          </a:p>
          <a:p>
            <a:pPr marL="0" indent="0">
              <a:lnSpc>
                <a:spcPct val="90000"/>
              </a:lnSpc>
              <a:buNone/>
            </a:pPr>
            <a:r>
              <a:rPr lang="en-US" sz="2600" dirty="0">
                <a:solidFill>
                  <a:schemeClr val="bg1"/>
                </a:solidFill>
              </a:rPr>
              <a:t>-Pilot dynamic pricing for top-selling SKUs.</a:t>
            </a:r>
          </a:p>
          <a:p>
            <a:pPr marL="0" indent="0">
              <a:lnSpc>
                <a:spcPct val="90000"/>
              </a:lnSpc>
              <a:buNone/>
            </a:pPr>
            <a:r>
              <a:rPr lang="en-US" sz="2600" dirty="0">
                <a:solidFill>
                  <a:schemeClr val="bg1"/>
                </a:solidFill>
              </a:rPr>
              <a:t>-Evaluate potential store openings in TX and CA.</a:t>
            </a:r>
          </a:p>
        </p:txBody>
      </p:sp>
    </p:spTree>
    <p:extLst>
      <p:ext uri="{BB962C8B-B14F-4D97-AF65-F5344CB8AC3E}">
        <p14:creationId xmlns:p14="http://schemas.microsoft.com/office/powerpoint/2010/main" val="265646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0C98-5AF2-5C04-1A9A-FB19967F6104}"/>
              </a:ext>
            </a:extLst>
          </p:cNvPr>
          <p:cNvSpPr>
            <a:spLocks noGrp="1"/>
          </p:cNvSpPr>
          <p:nvPr>
            <p:ph type="title"/>
          </p:nvPr>
        </p:nvSpPr>
        <p:spPr>
          <a:xfrm>
            <a:off x="721521" y="490537"/>
            <a:ext cx="7750966" cy="2919411"/>
          </a:xfrm>
        </p:spPr>
        <p:txBody>
          <a:bodyPr vert="horz" lIns="91440" tIns="45720" rIns="91440" bIns="45720" rtlCol="0" anchor="b">
            <a:normAutofit/>
          </a:bodyPr>
          <a:lstStyle/>
          <a:p>
            <a:pPr algn="l">
              <a:lnSpc>
                <a:spcPct val="90000"/>
              </a:lnSpc>
            </a:pPr>
            <a:r>
              <a:rPr lang="en-US" sz="5400" b="1" dirty="0"/>
              <a:t>Bike Stores Performance Review</a:t>
            </a:r>
          </a:p>
        </p:txBody>
      </p:sp>
      <p:sp>
        <p:nvSpPr>
          <p:cNvPr id="4" name="Content Placeholder 3">
            <a:extLst>
              <a:ext uri="{FF2B5EF4-FFF2-40B4-BE49-F238E27FC236}">
                <a16:creationId xmlns:a16="http://schemas.microsoft.com/office/drawing/2014/main" id="{1B170906-9CC8-FEC5-22F5-2035904CB01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521" y="3921919"/>
            <a:ext cx="7750966" cy="5386388"/>
          </a:xfrm>
        </p:spPr>
        <p:txBody>
          <a:bodyPr>
            <a:normAutofit/>
          </a:bodyPr>
          <a:lstStyle/>
          <a:p>
            <a:pPr marL="0" indent="0">
              <a:spcBef>
                <a:spcPts val="2500"/>
              </a:spcBef>
              <a:buNone/>
            </a:pPr>
            <a:r>
              <a:rPr lang="en-US" b="1" dirty="0"/>
              <a:t>Sales Performance</a:t>
            </a:r>
          </a:p>
          <a:p>
            <a:pPr marL="0" lvl="1" indent="0">
              <a:buNone/>
            </a:pPr>
            <a:r>
              <a:rPr lang="en-US" sz="2800" dirty="0"/>
              <a:t>Review of key sales metrics and factors driving the sales performance of bike stores.</a:t>
            </a:r>
          </a:p>
          <a:p>
            <a:pPr marL="0" indent="0">
              <a:spcBef>
                <a:spcPts val="2500"/>
              </a:spcBef>
              <a:buNone/>
            </a:pPr>
            <a:r>
              <a:rPr lang="en-US" b="1" dirty="0"/>
              <a:t>Profit Analysis</a:t>
            </a:r>
          </a:p>
          <a:p>
            <a:pPr marL="0" lvl="1" indent="0">
              <a:buNone/>
            </a:pPr>
            <a:r>
              <a:rPr lang="en-US" sz="2800" dirty="0"/>
              <a:t>Analysis of profit margins and key drivers of profitability for bike stores.</a:t>
            </a:r>
          </a:p>
          <a:p>
            <a:pPr marL="0" indent="0">
              <a:spcBef>
                <a:spcPts val="2500"/>
              </a:spcBef>
              <a:buNone/>
            </a:pPr>
            <a:r>
              <a:rPr lang="en-US" b="1" dirty="0"/>
              <a:t>Growth Insights</a:t>
            </a:r>
          </a:p>
          <a:p>
            <a:pPr marL="0" lvl="1" indent="0">
              <a:buNone/>
            </a:pPr>
            <a:r>
              <a:rPr lang="en-US" sz="2800" dirty="0"/>
              <a:t>Insights into growth trends and strategies contributing to the overall growth of the bike stores.</a:t>
            </a:r>
          </a:p>
        </p:txBody>
      </p:sp>
      <p:pic>
        <p:nvPicPr>
          <p:cNvPr id="5" name="Content Placeholder 4" descr="Shot of the interior of a bicycle sales and repair shop">
            <a:extLst>
              <a:ext uri="{FF2B5EF4-FFF2-40B4-BE49-F238E27FC236}">
                <a16:creationId xmlns:a16="http://schemas.microsoft.com/office/drawing/2014/main" id="{2C7CB49C-5032-494F-A0D9-AB7E1B665C0F}"/>
              </a:ext>
            </a:extLst>
          </p:cNvPr>
          <p:cNvPicPr>
            <a:picLocks noGrp="1" noChangeAspect="1"/>
          </p:cNvPicPr>
          <p:nvPr>
            <p:ph sz="half" idx="1"/>
          </p:nvPr>
        </p:nvPicPr>
        <p:blipFill>
          <a:blip r:embed="rId3"/>
          <a:srcRect l="14669" r="22338"/>
          <a:stretch>
            <a:fillRect/>
          </a:stretch>
        </p:blipFill>
        <p:spPr>
          <a:xfrm>
            <a:off x="8582304" y="1"/>
            <a:ext cx="9705696" cy="10284618"/>
          </a:xfrm>
          <a:custGeom>
            <a:avLst/>
            <a:gdLst/>
            <a:ahLst/>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p:spPr>
      </p:pic>
    </p:spTree>
    <p:extLst>
      <p:ext uri="{BB962C8B-B14F-4D97-AF65-F5344CB8AC3E}">
        <p14:creationId xmlns:p14="http://schemas.microsoft.com/office/powerpoint/2010/main" val="8193541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8B872-9A89-3CA9-914D-B9D577A7473F}"/>
              </a:ext>
            </a:extLst>
          </p:cNvPr>
          <p:cNvSpPr>
            <a:spLocks noGrp="1"/>
          </p:cNvSpPr>
          <p:nvPr>
            <p:ph type="title"/>
          </p:nvPr>
        </p:nvSpPr>
        <p:spPr>
          <a:xfrm>
            <a:off x="8610600" y="822960"/>
            <a:ext cx="8874253"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Projected Impact &amp; ROI</a:t>
            </a:r>
            <a:endParaRPr lang="en-US" sz="3600" b="1" kern="1200" dirty="0">
              <a:solidFill>
                <a:schemeClr val="tx1"/>
              </a:solidFill>
              <a:latin typeface="+mj-lt"/>
              <a:ea typeface="+mj-ea"/>
              <a:cs typeface="+mj-cs"/>
            </a:endParaRPr>
          </a:p>
        </p:txBody>
      </p:sp>
      <p:pic>
        <p:nvPicPr>
          <p:cNvPr id="5" name="Content Placeholder 4" descr="Bar graph made up of cubes on white reflective surface.">
            <a:extLst>
              <a:ext uri="{FF2B5EF4-FFF2-40B4-BE49-F238E27FC236}">
                <a16:creationId xmlns:a16="http://schemas.microsoft.com/office/drawing/2014/main" id="{270E1E95-3D41-4199-877E-43828E689FAF}"/>
              </a:ext>
            </a:extLst>
          </p:cNvPr>
          <p:cNvPicPr>
            <a:picLocks noGrp="1" noChangeAspect="1"/>
          </p:cNvPicPr>
          <p:nvPr>
            <p:ph sz="half" idx="1"/>
          </p:nvPr>
        </p:nvPicPr>
        <p:blipFill>
          <a:blip r:embed="rId3"/>
          <a:srcRect l="14126" r="6317" b="-2"/>
          <a:stretch>
            <a:fillRect/>
          </a:stretch>
        </p:blipFill>
        <p:spPr>
          <a:xfrm>
            <a:off x="20" y="10"/>
            <a:ext cx="7365472" cy="10286990"/>
          </a:xfrm>
          <a:prstGeom prst="rect">
            <a:avLst/>
          </a:prstGeom>
        </p:spPr>
      </p:pic>
      <p:sp>
        <p:nvSpPr>
          <p:cNvPr id="4" name="Content Placeholder 3">
            <a:extLst>
              <a:ext uri="{FF2B5EF4-FFF2-40B4-BE49-F238E27FC236}">
                <a16:creationId xmlns:a16="http://schemas.microsoft.com/office/drawing/2014/main" id="{2B072FAE-926B-9967-686C-564774FF6C79}"/>
              </a:ext>
            </a:extLst>
          </p:cNvPr>
          <p:cNvSpPr>
            <a:spLocks noGrp="1"/>
          </p:cNvSpPr>
          <p:nvPr>
            <p:ph sz="half" idx="2"/>
          </p:nvPr>
        </p:nvSpPr>
        <p:spPr>
          <a:xfrm>
            <a:off x="8352799" y="3321423"/>
            <a:ext cx="8874254" cy="6142617"/>
          </a:xfrm>
        </p:spPr>
        <p:txBody>
          <a:bodyPr vert="horz" lIns="91440" tIns="45720" rIns="91440" bIns="45720" rtlCol="0">
            <a:normAutofit/>
          </a:bodyPr>
          <a:lstStyle/>
          <a:p>
            <a:pPr indent="-228600">
              <a:lnSpc>
                <a:spcPct val="120000"/>
              </a:lnSpc>
            </a:pPr>
            <a:r>
              <a:rPr lang="en-US" sz="2700" dirty="0"/>
              <a:t>Revenue uplift expected between 8% and 12% during peak season.</a:t>
            </a:r>
          </a:p>
          <a:p>
            <a:pPr indent="-228600">
              <a:lnSpc>
                <a:spcPct val="120000"/>
              </a:lnSpc>
            </a:pPr>
            <a:r>
              <a:rPr lang="en-US" sz="2700" dirty="0"/>
              <a:t>Margin improvements estimated at 3% to 5% through promotions.</a:t>
            </a:r>
          </a:p>
          <a:p>
            <a:pPr indent="-228600">
              <a:lnSpc>
                <a:spcPct val="120000"/>
              </a:lnSpc>
            </a:pPr>
            <a:r>
              <a:rPr lang="en-US" sz="2700" dirty="0"/>
              <a:t>Projected cost savings due to reduced stockouts and markdowns.</a:t>
            </a:r>
          </a:p>
          <a:p>
            <a:pPr indent="-228600">
              <a:lnSpc>
                <a:spcPct val="120000"/>
              </a:lnSpc>
            </a:pPr>
            <a:r>
              <a:rPr lang="en-US" sz="2700" dirty="0"/>
              <a:t>Payback period anticipated within 4 to 6 months post-implementation.</a:t>
            </a:r>
          </a:p>
        </p:txBody>
      </p:sp>
    </p:spTree>
    <p:extLst>
      <p:ext uri="{BB962C8B-B14F-4D97-AF65-F5344CB8AC3E}">
        <p14:creationId xmlns:p14="http://schemas.microsoft.com/office/powerpoint/2010/main" val="3801772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C5A40-DAEA-314F-7C36-7A8C4C76EAE4}"/>
              </a:ext>
            </a:extLst>
          </p:cNvPr>
          <p:cNvSpPr>
            <a:spLocks noGrp="1"/>
          </p:cNvSpPr>
          <p:nvPr>
            <p:ph type="title"/>
          </p:nvPr>
        </p:nvSpPr>
        <p:spPr>
          <a:xfrm>
            <a:off x="918972" y="905256"/>
            <a:ext cx="8793594"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Questions &amp; Next Steps</a:t>
            </a:r>
          </a:p>
        </p:txBody>
      </p:sp>
      <p:sp>
        <p:nvSpPr>
          <p:cNvPr id="4" name="Content Placeholder 3">
            <a:extLst>
              <a:ext uri="{FF2B5EF4-FFF2-40B4-BE49-F238E27FC236}">
                <a16:creationId xmlns:a16="http://schemas.microsoft.com/office/drawing/2014/main" id="{7A7E630D-4A6F-551C-EBAF-A3DB63E9BA99}"/>
              </a:ext>
            </a:extLst>
          </p:cNvPr>
          <p:cNvSpPr>
            <a:spLocks noGrp="1"/>
          </p:cNvSpPr>
          <p:nvPr>
            <p:ph sz="half" idx="2"/>
          </p:nvPr>
        </p:nvSpPr>
        <p:spPr>
          <a:xfrm>
            <a:off x="918972" y="3319272"/>
            <a:ext cx="8793594" cy="6144768"/>
          </a:xfrm>
        </p:spPr>
        <p:txBody>
          <a:bodyPr vert="horz" lIns="91440" tIns="45720" rIns="91440" bIns="45720" rtlCol="0">
            <a:normAutofit/>
          </a:bodyPr>
          <a:lstStyle/>
          <a:p>
            <a:pPr indent="-228600">
              <a:lnSpc>
                <a:spcPct val="120000"/>
              </a:lnSpc>
            </a:pPr>
            <a:r>
              <a:rPr lang="en-US" sz="2700" dirty="0"/>
              <a:t>Thank you—happy to take your questions.</a:t>
            </a:r>
          </a:p>
          <a:p>
            <a:pPr indent="-228600">
              <a:lnSpc>
                <a:spcPct val="120000"/>
              </a:lnSpc>
            </a:pPr>
            <a:r>
              <a:rPr lang="en-US" sz="2700" dirty="0"/>
              <a:t>Key contacts for follow-up: </a:t>
            </a:r>
            <a:br>
              <a:rPr lang="en-US" sz="2700" dirty="0"/>
            </a:br>
            <a:r>
              <a:rPr lang="en-US" sz="2700" dirty="0"/>
              <a:t>Are</a:t>
            </a:r>
          </a:p>
          <a:p>
            <a:pPr marL="114300" indent="0">
              <a:lnSpc>
                <a:spcPct val="120000"/>
              </a:lnSpc>
              <a:buNone/>
            </a:pPr>
            <a:r>
              <a:rPr lang="en-US" sz="2700" dirty="0"/>
              <a:t>-Ahmed Mohamed </a:t>
            </a:r>
            <a:r>
              <a:rPr lang="en-US" sz="2700" dirty="0" err="1"/>
              <a:t>Alsaed</a:t>
            </a:r>
            <a:r>
              <a:rPr lang="en-US" sz="2700" dirty="0"/>
              <a:t>              </a:t>
            </a:r>
            <a:r>
              <a:rPr lang="en-US" sz="2700" dirty="0">
                <a:hlinkClick r:id="rId3"/>
              </a:rPr>
              <a:t>ahmedmohamedelsaeed217@gmail.com</a:t>
            </a:r>
            <a:endParaRPr lang="en-US" sz="2700" dirty="0"/>
          </a:p>
          <a:p>
            <a:pPr marL="114300" indent="0">
              <a:lnSpc>
                <a:spcPct val="120000"/>
              </a:lnSpc>
              <a:buNone/>
            </a:pPr>
            <a:r>
              <a:rPr lang="en-US" sz="2700" dirty="0"/>
              <a:t>-Nourhan Hashem </a:t>
            </a:r>
          </a:p>
          <a:p>
            <a:pPr marL="114300" indent="0">
              <a:lnSpc>
                <a:spcPct val="120000"/>
              </a:lnSpc>
              <a:buNone/>
            </a:pPr>
            <a:r>
              <a:rPr lang="en-US" sz="2700" dirty="0">
                <a:hlinkClick r:id="rId4"/>
              </a:rPr>
              <a:t>nourhanhashem38@gmail.com</a:t>
            </a:r>
            <a:endParaRPr lang="en-US" sz="2700" dirty="0"/>
          </a:p>
          <a:p>
            <a:pPr marL="114300" indent="0">
              <a:lnSpc>
                <a:spcPct val="120000"/>
              </a:lnSpc>
              <a:buNone/>
            </a:pPr>
            <a:r>
              <a:rPr lang="en-US" sz="2700" dirty="0"/>
              <a:t>-Mohamed Hossam</a:t>
            </a:r>
          </a:p>
          <a:p>
            <a:pPr marL="114300" indent="0">
              <a:lnSpc>
                <a:spcPct val="120000"/>
              </a:lnSpc>
              <a:buNone/>
            </a:pPr>
            <a:r>
              <a:rPr lang="en-US" sz="2700" dirty="0">
                <a:hlinkClick r:id="rId5"/>
              </a:rPr>
              <a:t>mohamed.hossam.mh01@gmail.com</a:t>
            </a:r>
            <a:endParaRPr lang="en-US" sz="2700" dirty="0"/>
          </a:p>
          <a:p>
            <a:pPr indent="-228600">
              <a:lnSpc>
                <a:spcPct val="120000"/>
              </a:lnSpc>
            </a:pPr>
            <a:r>
              <a:rPr lang="en-US" sz="2700" dirty="0"/>
              <a:t>Feedback or requests? Let's discuss dashboard refinements.</a:t>
            </a:r>
          </a:p>
        </p:txBody>
      </p:sp>
      <p:pic>
        <p:nvPicPr>
          <p:cNvPr id="5" name="Content Placeholder 4" descr="Chat Button">
            <a:extLst>
              <a:ext uri="{FF2B5EF4-FFF2-40B4-BE49-F238E27FC236}">
                <a16:creationId xmlns:a16="http://schemas.microsoft.com/office/drawing/2014/main" id="{ECF3E591-3908-40F3-88FD-CC14EA71EE75}"/>
              </a:ext>
            </a:extLst>
          </p:cNvPr>
          <p:cNvPicPr>
            <a:picLocks noGrp="1" noChangeAspect="1"/>
          </p:cNvPicPr>
          <p:nvPr>
            <p:ph sz="half" idx="1"/>
          </p:nvPr>
        </p:nvPicPr>
        <p:blipFill>
          <a:blip r:embed="rId6"/>
          <a:stretch>
            <a:fillRect/>
          </a:stretch>
        </p:blipFill>
        <p:spPr>
          <a:xfrm>
            <a:off x="10637092" y="1873106"/>
            <a:ext cx="7022259" cy="6583367"/>
          </a:xfrm>
          <a:prstGeom prst="rect">
            <a:avLst/>
          </a:prstGeom>
        </p:spPr>
      </p:pic>
    </p:spTree>
    <p:extLst>
      <p:ext uri="{BB962C8B-B14F-4D97-AF65-F5344CB8AC3E}">
        <p14:creationId xmlns:p14="http://schemas.microsoft.com/office/powerpoint/2010/main" val="83487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2200108" y="1554421"/>
            <a:ext cx="4693810" cy="2746189"/>
            <a:chOff x="0" y="0"/>
            <a:chExt cx="1923367" cy="1125296"/>
          </a:xfrm>
        </p:grpSpPr>
        <p:sp>
          <p:nvSpPr>
            <p:cNvPr id="4" name="Freeform 4"/>
            <p:cNvSpPr/>
            <p:nvPr/>
          </p:nvSpPr>
          <p:spPr>
            <a:xfrm>
              <a:off x="0" y="0"/>
              <a:ext cx="1923367" cy="1125297"/>
            </a:xfrm>
            <a:custGeom>
              <a:avLst/>
              <a:gdLst/>
              <a:ahLst/>
              <a:cxnLst/>
              <a:rect l="l" t="t" r="r" b="b"/>
              <a:pathLst>
                <a:path w="1923367" h="1125297">
                  <a:moveTo>
                    <a:pt x="1798906" y="1125296"/>
                  </a:moveTo>
                  <a:lnTo>
                    <a:pt x="124460" y="1125296"/>
                  </a:lnTo>
                  <a:cubicBezTo>
                    <a:pt x="55880" y="1125296"/>
                    <a:pt x="0" y="1069417"/>
                    <a:pt x="0" y="1000836"/>
                  </a:cubicBezTo>
                  <a:lnTo>
                    <a:pt x="0" y="124460"/>
                  </a:lnTo>
                  <a:cubicBezTo>
                    <a:pt x="0" y="55880"/>
                    <a:pt x="55880" y="0"/>
                    <a:pt x="124460" y="0"/>
                  </a:cubicBezTo>
                  <a:lnTo>
                    <a:pt x="1798907" y="0"/>
                  </a:lnTo>
                  <a:cubicBezTo>
                    <a:pt x="1867487" y="0"/>
                    <a:pt x="1923367" y="55880"/>
                    <a:pt x="1923367" y="124460"/>
                  </a:cubicBezTo>
                  <a:lnTo>
                    <a:pt x="1923367" y="1000837"/>
                  </a:lnTo>
                  <a:cubicBezTo>
                    <a:pt x="1923367" y="1069417"/>
                    <a:pt x="1867487" y="1125297"/>
                    <a:pt x="1798907" y="1125297"/>
                  </a:cubicBezTo>
                  <a:close/>
                </a:path>
              </a:pathLst>
            </a:custGeom>
            <a:solidFill>
              <a:srgbClr val="75C7FB"/>
            </a:solidFill>
          </p:spPr>
          <p:txBody>
            <a:bodyPr/>
            <a:lstStyle/>
            <a:p>
              <a:endParaRPr lang="en-US"/>
            </a:p>
          </p:txBody>
        </p:sp>
      </p:grpSp>
      <p:sp>
        <p:nvSpPr>
          <p:cNvPr id="5" name="Freeform 5"/>
          <p:cNvSpPr/>
          <p:nvPr/>
        </p:nvSpPr>
        <p:spPr>
          <a:xfrm>
            <a:off x="12119990" y="-202342"/>
            <a:ext cx="1978908" cy="1840384"/>
          </a:xfrm>
          <a:custGeom>
            <a:avLst/>
            <a:gdLst/>
            <a:ahLst/>
            <a:cxnLst/>
            <a:rect l="l" t="t" r="r" b="b"/>
            <a:pathLst>
              <a:path w="1978908" h="1840384">
                <a:moveTo>
                  <a:pt x="0" y="0"/>
                </a:moveTo>
                <a:lnTo>
                  <a:pt x="1978907" y="0"/>
                </a:lnTo>
                <a:lnTo>
                  <a:pt x="1978907" y="1840384"/>
                </a:lnTo>
                <a:lnTo>
                  <a:pt x="0" y="1840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309092" y="2927515"/>
            <a:ext cx="1978908" cy="1840384"/>
          </a:xfrm>
          <a:custGeom>
            <a:avLst/>
            <a:gdLst/>
            <a:ahLst/>
            <a:cxnLst/>
            <a:rect l="l" t="t" r="r" b="b"/>
            <a:pathLst>
              <a:path w="1978908" h="1840384">
                <a:moveTo>
                  <a:pt x="0" y="0"/>
                </a:moveTo>
                <a:lnTo>
                  <a:pt x="1978908" y="0"/>
                </a:lnTo>
                <a:lnTo>
                  <a:pt x="1978908" y="1840384"/>
                </a:lnTo>
                <a:lnTo>
                  <a:pt x="0" y="1840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574492" y="3174529"/>
            <a:ext cx="218527" cy="218527"/>
          </a:xfrm>
          <a:custGeom>
            <a:avLst/>
            <a:gdLst/>
            <a:ahLst/>
            <a:cxnLst/>
            <a:rect l="l" t="t" r="r" b="b"/>
            <a:pathLst>
              <a:path w="218527" h="218527">
                <a:moveTo>
                  <a:pt x="0" y="0"/>
                </a:moveTo>
                <a:lnTo>
                  <a:pt x="218527" y="0"/>
                </a:lnTo>
                <a:lnTo>
                  <a:pt x="218527" y="218528"/>
                </a:lnTo>
                <a:lnTo>
                  <a:pt x="0" y="218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715327" y="2995917"/>
            <a:ext cx="115934" cy="115934"/>
          </a:xfrm>
          <a:custGeom>
            <a:avLst/>
            <a:gdLst/>
            <a:ahLst/>
            <a:cxnLst/>
            <a:rect l="l" t="t" r="r" b="b"/>
            <a:pathLst>
              <a:path w="115934" h="115934">
                <a:moveTo>
                  <a:pt x="0" y="0"/>
                </a:moveTo>
                <a:lnTo>
                  <a:pt x="115934" y="0"/>
                </a:lnTo>
                <a:lnTo>
                  <a:pt x="115934" y="115934"/>
                </a:lnTo>
                <a:lnTo>
                  <a:pt x="0" y="115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8700" y="1104900"/>
            <a:ext cx="9034445" cy="1017944"/>
          </a:xfrm>
          <a:prstGeom prst="rect">
            <a:avLst/>
          </a:prstGeom>
        </p:spPr>
        <p:txBody>
          <a:bodyPr lIns="0" tIns="0" rIns="0" bIns="0" rtlCol="0" anchor="t">
            <a:spAutoFit/>
          </a:bodyPr>
          <a:lstStyle/>
          <a:p>
            <a:pPr algn="l">
              <a:lnSpc>
                <a:spcPts val="7920"/>
              </a:lnSpc>
            </a:pPr>
            <a:r>
              <a:rPr lang="en-US" sz="7200" spc="-72" dirty="0">
                <a:solidFill>
                  <a:srgbClr val="0048CD"/>
                </a:solidFill>
                <a:latin typeface="Muli Bold"/>
                <a:ea typeface="Muli Bold"/>
                <a:cs typeface="Muli Bold"/>
                <a:sym typeface="Muli Bold"/>
              </a:rPr>
              <a:t>Agenda</a:t>
            </a:r>
          </a:p>
        </p:txBody>
      </p:sp>
      <p:sp>
        <p:nvSpPr>
          <p:cNvPr id="12" name="Freeform 12"/>
          <p:cNvSpPr/>
          <p:nvPr/>
        </p:nvSpPr>
        <p:spPr>
          <a:xfrm>
            <a:off x="11990789" y="1114426"/>
            <a:ext cx="5268511" cy="4557262"/>
          </a:xfrm>
          <a:custGeom>
            <a:avLst/>
            <a:gdLst/>
            <a:ahLst/>
            <a:cxnLst/>
            <a:rect l="l" t="t" r="r" b="b"/>
            <a:pathLst>
              <a:path w="5268511" h="4557262">
                <a:moveTo>
                  <a:pt x="0" y="0"/>
                </a:moveTo>
                <a:lnTo>
                  <a:pt x="5268511" y="0"/>
                </a:lnTo>
                <a:lnTo>
                  <a:pt x="5268511" y="4557261"/>
                </a:lnTo>
                <a:lnTo>
                  <a:pt x="0" y="4557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6">
            <a:extLst>
              <a:ext uri="{FF2B5EF4-FFF2-40B4-BE49-F238E27FC236}">
                <a16:creationId xmlns:a16="http://schemas.microsoft.com/office/drawing/2014/main" id="{2FA6DF0C-64E7-4A64-B8C8-B89E60997441}"/>
              </a:ext>
            </a:extLst>
          </p:cNvPr>
          <p:cNvSpPr txBox="1"/>
          <p:nvPr/>
        </p:nvSpPr>
        <p:spPr>
          <a:xfrm>
            <a:off x="967529" y="2927515"/>
            <a:ext cx="10596707" cy="6195992"/>
          </a:xfrm>
          <a:prstGeom prst="rect">
            <a:avLst/>
          </a:prstGeom>
          <a:noFill/>
        </p:spPr>
        <p:txBody>
          <a:bodyPr wrap="square" rtlCol="0">
            <a:spAutoFit/>
          </a:bodyPr>
          <a:lstStyle/>
          <a:p>
            <a:pPr marL="571500" indent="-571500">
              <a:lnSpc>
                <a:spcPct val="150000"/>
              </a:lnSpc>
              <a:buFont typeface="Wingdings" panose="05000000000000000000" pitchFamily="2" charset="2"/>
              <a:buChar char="§"/>
            </a:pPr>
            <a:r>
              <a:rPr lang="en-US" sz="5400" dirty="0"/>
              <a:t>ETL</a:t>
            </a:r>
          </a:p>
          <a:p>
            <a:pPr marL="571500" indent="-571500">
              <a:lnSpc>
                <a:spcPct val="150000"/>
              </a:lnSpc>
              <a:buFont typeface="Wingdings" panose="05000000000000000000" pitchFamily="2" charset="2"/>
              <a:buChar char="§"/>
            </a:pPr>
            <a:r>
              <a:rPr lang="en-US" sz="5400" dirty="0"/>
              <a:t>Data Modeling</a:t>
            </a:r>
          </a:p>
          <a:p>
            <a:pPr marL="571500" indent="-571500">
              <a:lnSpc>
                <a:spcPct val="150000"/>
              </a:lnSpc>
              <a:buFont typeface="Wingdings" panose="05000000000000000000" pitchFamily="2" charset="2"/>
              <a:buChar char="§"/>
            </a:pPr>
            <a:r>
              <a:rPr lang="en-US" sz="5400" dirty="0"/>
              <a:t>KPIS </a:t>
            </a:r>
          </a:p>
          <a:p>
            <a:pPr marL="571500" indent="-571500">
              <a:lnSpc>
                <a:spcPct val="150000"/>
              </a:lnSpc>
              <a:buFont typeface="Wingdings" panose="05000000000000000000" pitchFamily="2" charset="2"/>
              <a:buChar char="§"/>
            </a:pPr>
            <a:r>
              <a:rPr lang="en-US" sz="5400" dirty="0"/>
              <a:t>Power Pivot</a:t>
            </a:r>
          </a:p>
          <a:p>
            <a:pPr marL="571500" indent="-571500">
              <a:lnSpc>
                <a:spcPct val="150000"/>
              </a:lnSpc>
              <a:buFont typeface="Wingdings" panose="05000000000000000000" pitchFamily="2" charset="2"/>
              <a:buChar char="§"/>
            </a:pPr>
            <a:r>
              <a:rPr lang="en-US" sz="5400" dirty="0"/>
              <a:t>Dashboards </a:t>
            </a:r>
          </a:p>
        </p:txBody>
      </p:sp>
      <p:sp>
        <p:nvSpPr>
          <p:cNvPr id="2" name="Rectangle 1">
            <a:extLst>
              <a:ext uri="{FF2B5EF4-FFF2-40B4-BE49-F238E27FC236}">
                <a16:creationId xmlns:a16="http://schemas.microsoft.com/office/drawing/2014/main" id="{7DB1E02C-970F-EC2C-4582-8F0FEA776F0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Agenda</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911058" y="769886"/>
            <a:ext cx="9182567" cy="1824689"/>
            <a:chOff x="-197496" y="376820"/>
            <a:chExt cx="12243422" cy="2432918"/>
          </a:xfrm>
        </p:grpSpPr>
        <p:sp>
          <p:nvSpPr>
            <p:cNvPr id="3" name="TextBox 3"/>
            <p:cNvSpPr txBox="1"/>
            <p:nvPr/>
          </p:nvSpPr>
          <p:spPr>
            <a:xfrm>
              <a:off x="-197496" y="376820"/>
              <a:ext cx="12045926" cy="1350797"/>
            </a:xfrm>
            <a:prstGeom prst="rect">
              <a:avLst/>
            </a:prstGeom>
          </p:spPr>
          <p:txBody>
            <a:bodyPr lIns="0" tIns="0" rIns="0" bIns="0" rtlCol="0" anchor="t">
              <a:spAutoFit/>
            </a:bodyPr>
            <a:lstStyle>
              <a:defPPr>
                <a:defRPr lang="en-US"/>
              </a:defPPr>
              <a:lvl1pPr>
                <a:lnSpc>
                  <a:spcPts val="7920"/>
                </a:lnSpc>
                <a:defRPr sz="7200" spc="-72">
                  <a:latin typeface="Muli Bold"/>
                  <a:ea typeface="Muli Bold"/>
                  <a:cs typeface="Muli Bold"/>
                </a:defRPr>
              </a:lvl1pPr>
            </a:lstStyle>
            <a:p>
              <a:r>
                <a:rPr lang="en-US" dirty="0">
                  <a:solidFill>
                    <a:srgbClr val="0048CD"/>
                  </a:solidFill>
                  <a:ea typeface="+mn-ea"/>
                  <a:cs typeface="+mn-cs"/>
                  <a:sym typeface="Muli Bold"/>
                </a:rPr>
                <a:t>ETL</a:t>
              </a:r>
            </a:p>
          </p:txBody>
        </p:sp>
        <p:sp>
          <p:nvSpPr>
            <p:cNvPr id="4" name="TextBox 4"/>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TextBox 6"/>
          <p:cNvSpPr txBox="1"/>
          <p:nvPr/>
        </p:nvSpPr>
        <p:spPr>
          <a:xfrm>
            <a:off x="30548" y="2149027"/>
            <a:ext cx="17376874" cy="6792950"/>
          </a:xfrm>
          <a:prstGeom prst="rect">
            <a:avLst/>
          </a:prstGeom>
        </p:spPr>
        <p:txBody>
          <a:bodyPr lIns="0" tIns="0" rIns="0" bIns="0" rtlCol="0" anchor="t">
            <a:spAutoFit/>
          </a:bodyPr>
          <a:lstStyle/>
          <a:p>
            <a:pPr algn="ctr">
              <a:lnSpc>
                <a:spcPct val="150000"/>
              </a:lnSpc>
              <a:spcBef>
                <a:spcPct val="0"/>
              </a:spcBef>
            </a:pPr>
            <a:endParaRPr lang="en-US" sz="1050" dirty="0"/>
          </a:p>
          <a:p>
            <a:pPr marL="1266388" lvl="1" indent="-633194" algn="l">
              <a:lnSpc>
                <a:spcPct val="150000"/>
              </a:lnSpc>
              <a:buFont typeface="Arial"/>
              <a:buChar char="•"/>
            </a:pPr>
            <a:r>
              <a:rPr lang="en-US" sz="3600" spc="-58" dirty="0">
                <a:solidFill>
                  <a:srgbClr val="000000"/>
                </a:solidFill>
                <a:latin typeface="Muli Bold"/>
                <a:ea typeface="Muli Bold"/>
                <a:cs typeface="Muli Bold"/>
                <a:sym typeface="Muli Bold"/>
              </a:rPr>
              <a:t>Extracted raw datasets from our SQL database.</a:t>
            </a:r>
          </a:p>
          <a:p>
            <a:pPr marL="1266388" lvl="1" indent="-633194" algn="l">
              <a:lnSpc>
                <a:spcPct val="150000"/>
              </a:lnSpc>
              <a:buFont typeface="Arial"/>
              <a:buChar char="•"/>
            </a:pPr>
            <a:r>
              <a:rPr lang="en-US" sz="3600" spc="-58" dirty="0">
                <a:solidFill>
                  <a:srgbClr val="000000"/>
                </a:solidFill>
                <a:latin typeface="Muli Bold"/>
                <a:ea typeface="Muli Bold"/>
                <a:cs typeface="Muli Bold"/>
                <a:sym typeface="Muli Bold"/>
              </a:rPr>
              <a:t>Conducted an in-depth data exploration to grasp context and business meaning.</a:t>
            </a:r>
          </a:p>
          <a:p>
            <a:pPr marL="1266388" lvl="1" indent="-633194" algn="l">
              <a:lnSpc>
                <a:spcPct val="150000"/>
              </a:lnSpc>
              <a:buFont typeface="Arial"/>
              <a:buChar char="•"/>
            </a:pPr>
            <a:r>
              <a:rPr lang="en-US" sz="3600" spc="-58" dirty="0">
                <a:solidFill>
                  <a:srgbClr val="000000"/>
                </a:solidFill>
                <a:latin typeface="Muli Bold"/>
                <a:ea typeface="Muli Bold"/>
                <a:cs typeface="Muli Bold"/>
                <a:sym typeface="Muli Bold"/>
              </a:rPr>
              <a:t>Mapped and documented relationships across tables to guide analysis.</a:t>
            </a:r>
          </a:p>
          <a:p>
            <a:pPr marL="1266388" lvl="1" indent="-633194" algn="l">
              <a:lnSpc>
                <a:spcPct val="150000"/>
              </a:lnSpc>
              <a:buFont typeface="Arial"/>
              <a:buChar char="•"/>
            </a:pPr>
            <a:r>
              <a:rPr lang="en-US" sz="3600" spc="-58" dirty="0">
                <a:solidFill>
                  <a:srgbClr val="000000"/>
                </a:solidFill>
                <a:latin typeface="Muli Bold"/>
                <a:ea typeface="Muli Bold"/>
                <a:cs typeface="Muli Bold"/>
                <a:sym typeface="Muli Bold"/>
              </a:rPr>
              <a:t>Cleaned, standardized, and transformed the data for accuracy and consistency.</a:t>
            </a:r>
          </a:p>
          <a:p>
            <a:pPr marL="1266388" lvl="1" indent="-633194" algn="l">
              <a:lnSpc>
                <a:spcPct val="150000"/>
              </a:lnSpc>
              <a:buFont typeface="Arial"/>
              <a:buChar char="•"/>
            </a:pPr>
            <a:r>
              <a:rPr lang="en-US" sz="3600" spc="-58" dirty="0">
                <a:solidFill>
                  <a:srgbClr val="000000"/>
                </a:solidFill>
                <a:latin typeface="Muli Bold"/>
                <a:ea typeface="Muli Bold"/>
                <a:cs typeface="Muli Bold"/>
                <a:sym typeface="Muli Bold"/>
              </a:rPr>
              <a:t>- Engineered calculated fields and measures to surface key performance indicators.</a:t>
            </a:r>
          </a:p>
        </p:txBody>
      </p:sp>
      <p:sp>
        <p:nvSpPr>
          <p:cNvPr id="8" name="Freeform 6">
            <a:extLst>
              <a:ext uri="{FF2B5EF4-FFF2-40B4-BE49-F238E27FC236}">
                <a16:creationId xmlns:a16="http://schemas.microsoft.com/office/drawing/2014/main" id="{736432EB-D07B-4EBD-9A95-31E336DA074D}"/>
              </a:ext>
            </a:extLst>
          </p:cNvPr>
          <p:cNvSpPr/>
          <p:nvPr/>
        </p:nvSpPr>
        <p:spPr>
          <a:xfrm>
            <a:off x="15587658" y="550559"/>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029820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6DAAB-D646-8C84-692F-26783D7BB247}"/>
              </a:ext>
            </a:extLst>
          </p:cNvPr>
          <p:cNvSpPr>
            <a:spLocks noGrp="1"/>
          </p:cNvSpPr>
          <p:nvPr>
            <p:ph type="title"/>
          </p:nvPr>
        </p:nvSpPr>
        <p:spPr>
          <a:xfrm>
            <a:off x="1307163" y="1028700"/>
            <a:ext cx="6529674" cy="2211999"/>
          </a:xfrm>
        </p:spPr>
        <p:txBody>
          <a:bodyPr vert="horz" lIns="91440" tIns="45720" rIns="91440" bIns="45720" rtlCol="0" anchor="b">
            <a:normAutofit/>
          </a:bodyPr>
          <a:lstStyle/>
          <a:p>
            <a:pPr>
              <a:lnSpc>
                <a:spcPct val="90000"/>
              </a:lnSpc>
            </a:pPr>
            <a:r>
              <a:rPr lang="en-US" sz="4800" b="1" kern="1200" dirty="0">
                <a:solidFill>
                  <a:srgbClr val="595959"/>
                </a:solidFill>
                <a:latin typeface="+mj-lt"/>
                <a:ea typeface="+mj-ea"/>
                <a:cs typeface="+mj-cs"/>
              </a:rPr>
              <a:t>Data Transformation Flowchart</a:t>
            </a:r>
          </a:p>
        </p:txBody>
      </p:sp>
      <p:pic>
        <p:nvPicPr>
          <p:cNvPr id="5" name="Content Placeholder 4" descr="Female drawing flow chart">
            <a:extLst>
              <a:ext uri="{FF2B5EF4-FFF2-40B4-BE49-F238E27FC236}">
                <a16:creationId xmlns:a16="http://schemas.microsoft.com/office/drawing/2014/main" id="{4C90C8AF-5F07-4361-B4A3-A1880FBD211A}"/>
              </a:ext>
            </a:extLst>
          </p:cNvPr>
          <p:cNvPicPr>
            <a:picLocks noGrp="1" noChangeAspect="1"/>
          </p:cNvPicPr>
          <p:nvPr>
            <p:ph sz="half" idx="1"/>
          </p:nvPr>
        </p:nvPicPr>
        <p:blipFill>
          <a:blip r:embed="rId3"/>
          <a:stretch>
            <a:fillRect/>
          </a:stretch>
        </p:blipFill>
        <p:spPr>
          <a:xfrm>
            <a:off x="10172701" y="2821123"/>
            <a:ext cx="7195584" cy="4713107"/>
          </a:xfrm>
          <a:prstGeom prst="rect">
            <a:avLst/>
          </a:prstGeom>
        </p:spPr>
      </p:pic>
      <p:graphicFrame>
        <p:nvGraphicFramePr>
          <p:cNvPr id="42" name="Content Placeholder 3">
            <a:extLst>
              <a:ext uri="{FF2B5EF4-FFF2-40B4-BE49-F238E27FC236}">
                <a16:creationId xmlns:a16="http://schemas.microsoft.com/office/drawing/2014/main" id="{9F4D528B-4F40-EF30-263F-829232A712F2}"/>
              </a:ext>
            </a:extLst>
          </p:cNvPr>
          <p:cNvGraphicFramePr>
            <a:graphicFrameLocks noGrp="1"/>
          </p:cNvGraphicFramePr>
          <p:nvPr>
            <p:ph sz="half" idx="2"/>
            <p:extLst>
              <p:ext uri="{D42A27DB-BD31-4B8C-83A1-F6EECF244321}">
                <p14:modId xmlns:p14="http://schemas.microsoft.com/office/powerpoint/2010/main" val="1307001150"/>
              </p:ext>
            </p:extLst>
          </p:nvPr>
        </p:nvGraphicFramePr>
        <p:xfrm>
          <a:off x="1307163" y="3671005"/>
          <a:ext cx="6529674" cy="5655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229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28699" y="673615"/>
            <a:ext cx="9034446" cy="2462389"/>
            <a:chOff x="-1" y="-473447"/>
            <a:chExt cx="12045927" cy="3283185"/>
          </a:xfrm>
        </p:grpSpPr>
        <p:sp>
          <p:nvSpPr>
            <p:cNvPr id="3" name="TextBox 3"/>
            <p:cNvSpPr txBox="1"/>
            <p:nvPr/>
          </p:nvSpPr>
          <p:spPr>
            <a:xfrm>
              <a:off x="-1" y="-473447"/>
              <a:ext cx="12045926" cy="1376553"/>
            </a:xfrm>
            <a:prstGeom prst="rect">
              <a:avLst/>
            </a:prstGeom>
          </p:spPr>
          <p:txBody>
            <a:bodyPr lIns="0" tIns="0" rIns="0" bIns="0" rtlCol="0" anchor="t">
              <a:spAutoFit/>
            </a:bodyPr>
            <a:lstStyle/>
            <a:p>
              <a:pPr algn="l">
                <a:lnSpc>
                  <a:spcPts val="7920"/>
                </a:lnSpc>
              </a:pPr>
              <a:r>
                <a:rPr lang="en-US" sz="7200" spc="-72" dirty="0">
                  <a:solidFill>
                    <a:srgbClr val="0048CD"/>
                  </a:solidFill>
                  <a:latin typeface="Muli Bold"/>
                  <a:sym typeface="Muli Bold"/>
                </a:rPr>
                <a:t>Data</a:t>
              </a:r>
              <a:r>
                <a:rPr lang="en-US" sz="7200" spc="-72" dirty="0">
                  <a:latin typeface="Muli Bold"/>
                  <a:ea typeface="Muli Bold"/>
                  <a:cs typeface="Muli Bold"/>
                  <a:sym typeface="Muli Bold"/>
                </a:rPr>
                <a:t> </a:t>
              </a:r>
              <a:r>
                <a:rPr lang="en-US" sz="7200" spc="-72" dirty="0">
                  <a:solidFill>
                    <a:srgbClr val="0048CD"/>
                  </a:solidFill>
                  <a:latin typeface="Muli Bold"/>
                  <a:sym typeface="Muli Bold"/>
                </a:rPr>
                <a:t>Modeling</a:t>
              </a:r>
            </a:p>
          </p:txBody>
        </p:sp>
        <p:sp>
          <p:nvSpPr>
            <p:cNvPr id="4" name="TextBox 4"/>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TextBox 6"/>
          <p:cNvSpPr txBox="1"/>
          <p:nvPr/>
        </p:nvSpPr>
        <p:spPr>
          <a:xfrm>
            <a:off x="0" y="2149027"/>
            <a:ext cx="17141726" cy="7586821"/>
          </a:xfrm>
          <a:prstGeom prst="rect">
            <a:avLst/>
          </a:prstGeom>
        </p:spPr>
        <p:txBody>
          <a:bodyPr lIns="0" tIns="0" rIns="0" bIns="0" rtlCol="0" anchor="t">
            <a:spAutoFit/>
          </a:bodyPr>
          <a:lstStyle/>
          <a:p>
            <a:pPr algn="ctr">
              <a:lnSpc>
                <a:spcPct val="150000"/>
              </a:lnSpc>
            </a:pPr>
            <a:endParaRPr sz="1100" dirty="0"/>
          </a:p>
          <a:p>
            <a:pPr marL="1712616" lvl="1" indent="-856308" algn="l">
              <a:lnSpc>
                <a:spcPct val="150000"/>
              </a:lnSpc>
              <a:buFont typeface="Arial"/>
              <a:buChar char="•"/>
            </a:pPr>
            <a:r>
              <a:rPr lang="en-US" sz="5400" spc="-79" dirty="0">
                <a:solidFill>
                  <a:srgbClr val="000000"/>
                </a:solidFill>
                <a:latin typeface="Muli Bold"/>
                <a:ea typeface="Muli Bold"/>
                <a:cs typeface="Muli Bold"/>
                <a:sym typeface="Muli Bold"/>
              </a:rPr>
              <a:t>Created a data-model diagram to visualize table structures.</a:t>
            </a:r>
          </a:p>
          <a:p>
            <a:pPr marL="1712616" lvl="1" indent="-856308" algn="l">
              <a:lnSpc>
                <a:spcPct val="150000"/>
              </a:lnSpc>
              <a:buFont typeface="Arial"/>
              <a:buChar char="•"/>
            </a:pPr>
            <a:r>
              <a:rPr lang="en-US" sz="5400" spc="-79" dirty="0">
                <a:solidFill>
                  <a:srgbClr val="000000"/>
                </a:solidFill>
                <a:latin typeface="Muli Bold"/>
                <a:ea typeface="Muli Bold"/>
                <a:cs typeface="Muli Bold"/>
                <a:sym typeface="Muli Bold"/>
              </a:rPr>
              <a:t>Identified and defined the central fact table.</a:t>
            </a:r>
          </a:p>
          <a:p>
            <a:pPr marL="1712616" lvl="1" indent="-856308" algn="l">
              <a:lnSpc>
                <a:spcPct val="150000"/>
              </a:lnSpc>
              <a:buFont typeface="Arial"/>
              <a:buChar char="•"/>
            </a:pPr>
            <a:r>
              <a:rPr lang="en-US" sz="5400" spc="-79" dirty="0">
                <a:solidFill>
                  <a:srgbClr val="000000"/>
                </a:solidFill>
                <a:latin typeface="Muli Bold"/>
                <a:ea typeface="Muli Bold"/>
                <a:cs typeface="Muli Bold"/>
                <a:sym typeface="Muli Bold"/>
              </a:rPr>
              <a:t>Established and configured key-column relationships across tables.</a:t>
            </a:r>
          </a:p>
          <a:p>
            <a:pPr algn="l">
              <a:lnSpc>
                <a:spcPct val="150000"/>
              </a:lnSpc>
            </a:pPr>
            <a:endParaRPr lang="en-US" sz="5400" spc="-79" dirty="0">
              <a:solidFill>
                <a:srgbClr val="000000"/>
              </a:solidFill>
              <a:latin typeface="Muli Bold"/>
              <a:ea typeface="Muli Bold"/>
              <a:cs typeface="Muli Bold"/>
              <a:sym typeface="Muli Bold"/>
            </a:endParaRPr>
          </a:p>
        </p:txBody>
      </p:sp>
      <p:sp>
        <p:nvSpPr>
          <p:cNvPr id="7" name="Freeform 6">
            <a:extLst>
              <a:ext uri="{FF2B5EF4-FFF2-40B4-BE49-F238E27FC236}">
                <a16:creationId xmlns:a16="http://schemas.microsoft.com/office/drawing/2014/main" id="{DCA5F93C-B34F-4089-A750-F6565AFE4947}"/>
              </a:ext>
            </a:extLst>
          </p:cNvPr>
          <p:cNvSpPr/>
          <p:nvPr/>
        </p:nvSpPr>
        <p:spPr>
          <a:xfrm>
            <a:off x="15621000" y="477142"/>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8C817-80F3-15AE-C38C-946F80586A0F}"/>
              </a:ext>
            </a:extLst>
          </p:cNvPr>
          <p:cNvSpPr>
            <a:spLocks noGrp="1"/>
          </p:cNvSpPr>
          <p:nvPr>
            <p:ph type="title"/>
          </p:nvPr>
        </p:nvSpPr>
        <p:spPr>
          <a:xfrm>
            <a:off x="918972" y="905256"/>
            <a:ext cx="8793594" cy="2290572"/>
          </a:xfrm>
        </p:spPr>
        <p:txBody>
          <a:bodyPr vert="horz" lIns="91440" tIns="45720" rIns="91440" bIns="45720" rtlCol="0" anchor="b">
            <a:normAutofit/>
          </a:bodyPr>
          <a:lstStyle/>
          <a:p>
            <a:pPr algn="l">
              <a:lnSpc>
                <a:spcPct val="90000"/>
              </a:lnSpc>
            </a:pPr>
            <a:r>
              <a:rPr lang="en-US" sz="3600" b="1" kern="1200">
                <a:solidFill>
                  <a:schemeClr val="tx1"/>
                </a:solidFill>
                <a:latin typeface="+mj-lt"/>
                <a:ea typeface="+mj-ea"/>
                <a:cs typeface="+mj-cs"/>
              </a:rPr>
              <a:t>Orders Data Model Overview</a:t>
            </a:r>
          </a:p>
        </p:txBody>
      </p:sp>
      <p:sp>
        <p:nvSpPr>
          <p:cNvPr id="4" name="Content Placeholder 3">
            <a:extLst>
              <a:ext uri="{FF2B5EF4-FFF2-40B4-BE49-F238E27FC236}">
                <a16:creationId xmlns:a16="http://schemas.microsoft.com/office/drawing/2014/main" id="{BCF945F9-E1B9-D44F-24B7-94F5D20E8B3F}"/>
              </a:ext>
            </a:extLst>
          </p:cNvPr>
          <p:cNvSpPr>
            <a:spLocks noGrp="1"/>
          </p:cNvSpPr>
          <p:nvPr>
            <p:ph sz="half" idx="2"/>
          </p:nvPr>
        </p:nvSpPr>
        <p:spPr>
          <a:xfrm>
            <a:off x="918972" y="3319272"/>
            <a:ext cx="8793594" cy="6144768"/>
          </a:xfrm>
        </p:spPr>
        <p:txBody>
          <a:bodyPr vert="horz" lIns="91440" tIns="45720" rIns="91440" bIns="45720" rtlCol="0">
            <a:normAutofit/>
          </a:bodyPr>
          <a:lstStyle/>
          <a:p>
            <a:pPr indent="-228600">
              <a:lnSpc>
                <a:spcPct val="120000"/>
              </a:lnSpc>
            </a:pPr>
            <a:r>
              <a:rPr lang="en-US" sz="2700" dirty="0"/>
              <a:t>Central ‘Sales Order Item' table includes key metrics.</a:t>
            </a:r>
          </a:p>
          <a:p>
            <a:pPr indent="-228600">
              <a:lnSpc>
                <a:spcPct val="120000"/>
              </a:lnSpc>
            </a:pPr>
            <a:r>
              <a:rPr lang="en-US" sz="2700" dirty="0"/>
              <a:t>Dimension tables enhance contextual data.</a:t>
            </a:r>
          </a:p>
          <a:p>
            <a:pPr indent="-228600">
              <a:lnSpc>
                <a:spcPct val="120000"/>
              </a:lnSpc>
            </a:pPr>
            <a:r>
              <a:rPr lang="en-US" sz="2700" dirty="0"/>
              <a:t>Relationships established for data integrity.</a:t>
            </a:r>
          </a:p>
          <a:p>
            <a:pPr indent="-228600">
              <a:lnSpc>
                <a:spcPct val="120000"/>
              </a:lnSpc>
            </a:pPr>
            <a:r>
              <a:rPr lang="en-US" sz="2700" dirty="0"/>
              <a:t>Confirm hierarchies within dimensions.</a:t>
            </a:r>
          </a:p>
        </p:txBody>
      </p:sp>
      <p:pic>
        <p:nvPicPr>
          <p:cNvPr id="5" name="Content Placeholder 4" descr="Female drawing flow chart">
            <a:extLst>
              <a:ext uri="{FF2B5EF4-FFF2-40B4-BE49-F238E27FC236}">
                <a16:creationId xmlns:a16="http://schemas.microsoft.com/office/drawing/2014/main" id="{5E0E3047-BA69-4AF6-A1F6-A3EA0CF8AF25}"/>
              </a:ext>
            </a:extLst>
          </p:cNvPr>
          <p:cNvPicPr>
            <a:picLocks noGrp="1" noChangeAspect="1"/>
          </p:cNvPicPr>
          <p:nvPr>
            <p:ph sz="half" idx="1"/>
          </p:nvPr>
        </p:nvPicPr>
        <p:blipFill>
          <a:blip r:embed="rId3"/>
          <a:stretch>
            <a:fillRect/>
          </a:stretch>
        </p:blipFill>
        <p:spPr>
          <a:xfrm>
            <a:off x="10637092" y="2865000"/>
            <a:ext cx="7022259" cy="4599579"/>
          </a:xfrm>
          <a:prstGeom prst="rect">
            <a:avLst/>
          </a:prstGeom>
        </p:spPr>
      </p:pic>
    </p:spTree>
    <p:extLst>
      <p:ext uri="{BB962C8B-B14F-4D97-AF65-F5344CB8AC3E}">
        <p14:creationId xmlns:p14="http://schemas.microsoft.com/office/powerpoint/2010/main" val="376109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85850"/>
            <a:ext cx="9034445" cy="2050154"/>
            <a:chOff x="0" y="76200"/>
            <a:chExt cx="12045926" cy="2733538"/>
          </a:xfrm>
        </p:grpSpPr>
        <p:sp>
          <p:nvSpPr>
            <p:cNvPr id="3" name="TextBox 3"/>
            <p:cNvSpPr txBox="1"/>
            <p:nvPr/>
          </p:nvSpPr>
          <p:spPr>
            <a:xfrm>
              <a:off x="0" y="76200"/>
              <a:ext cx="12045926" cy="1350797"/>
            </a:xfrm>
            <a:prstGeom prst="rect">
              <a:avLst/>
            </a:prstGeom>
          </p:spPr>
          <p:txBody>
            <a:bodyPr lIns="0" tIns="0" rIns="0" bIns="0" rtlCol="0" anchor="t">
              <a:spAutoFit/>
            </a:bodyPr>
            <a:lstStyle/>
            <a:p>
              <a:pPr algn="l">
                <a:lnSpc>
                  <a:spcPts val="7920"/>
                </a:lnSpc>
              </a:pPr>
              <a:r>
                <a:rPr lang="en-US" sz="7200" spc="-72" dirty="0">
                  <a:solidFill>
                    <a:srgbClr val="0048CD"/>
                  </a:solidFill>
                  <a:latin typeface="Muli Bold"/>
                  <a:sym typeface="Muli Bold"/>
                </a:rPr>
                <a:t>KPIS</a:t>
              </a:r>
            </a:p>
          </p:txBody>
        </p:sp>
        <p:sp>
          <p:nvSpPr>
            <p:cNvPr id="4" name="TextBox 4"/>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TextBox 6"/>
          <p:cNvSpPr txBox="1"/>
          <p:nvPr/>
        </p:nvSpPr>
        <p:spPr>
          <a:xfrm>
            <a:off x="0" y="2741607"/>
            <a:ext cx="14097000" cy="7332905"/>
          </a:xfrm>
          <a:prstGeom prst="rect">
            <a:avLst/>
          </a:prstGeom>
        </p:spPr>
        <p:txBody>
          <a:bodyPr wrap="square" lIns="0" tIns="0" rIns="0" bIns="0" rtlCol="0" anchor="t">
            <a:spAutoFit/>
          </a:bodyPr>
          <a:lstStyle/>
          <a:p>
            <a:pPr marL="1918698" lvl="1" indent="-959349" algn="just">
              <a:lnSpc>
                <a:spcPct val="150000"/>
              </a:lnSpc>
              <a:buFont typeface="Arial"/>
              <a:buChar char="•"/>
            </a:pPr>
            <a:r>
              <a:rPr lang="en-US" sz="5400" spc="-88" dirty="0">
                <a:solidFill>
                  <a:srgbClr val="000000"/>
                </a:solidFill>
                <a:latin typeface="Muli Bold"/>
                <a:ea typeface="Muli Bold"/>
                <a:cs typeface="Muli Bold"/>
                <a:sym typeface="Muli Bold"/>
              </a:rPr>
              <a:t>Total cost</a:t>
            </a:r>
          </a:p>
          <a:p>
            <a:pPr marL="1918698" lvl="1" indent="-959349" algn="just">
              <a:lnSpc>
                <a:spcPct val="150000"/>
              </a:lnSpc>
              <a:buFont typeface="Arial"/>
              <a:buChar char="•"/>
            </a:pPr>
            <a:r>
              <a:rPr lang="en-US" sz="5400" spc="-88" dirty="0">
                <a:solidFill>
                  <a:srgbClr val="000000"/>
                </a:solidFill>
                <a:latin typeface="Muli Bold"/>
                <a:ea typeface="Muli Bold"/>
                <a:cs typeface="Muli Bold"/>
                <a:sym typeface="Muli Bold"/>
              </a:rPr>
              <a:t>Total sales</a:t>
            </a:r>
          </a:p>
          <a:p>
            <a:pPr marL="1918698" lvl="1" indent="-959349" algn="just">
              <a:lnSpc>
                <a:spcPct val="150000"/>
              </a:lnSpc>
              <a:buFont typeface="Arial"/>
              <a:buChar char="•"/>
            </a:pPr>
            <a:r>
              <a:rPr lang="en-US" sz="5400" spc="-88" dirty="0">
                <a:solidFill>
                  <a:srgbClr val="000000"/>
                </a:solidFill>
                <a:latin typeface="Muli Bold"/>
                <a:ea typeface="Muli Bold"/>
                <a:cs typeface="Muli Bold"/>
                <a:sym typeface="Muli Bold"/>
              </a:rPr>
              <a:t>Total profit</a:t>
            </a:r>
          </a:p>
          <a:p>
            <a:pPr marL="1918698" lvl="1" indent="-959349" algn="just">
              <a:lnSpc>
                <a:spcPct val="150000"/>
              </a:lnSpc>
              <a:buFont typeface="Arial"/>
              <a:buChar char="•"/>
            </a:pPr>
            <a:r>
              <a:rPr lang="en-US" sz="5400" spc="-88" dirty="0">
                <a:solidFill>
                  <a:srgbClr val="000000"/>
                </a:solidFill>
                <a:latin typeface="Muli Bold"/>
                <a:ea typeface="Muli Bold"/>
                <a:cs typeface="Muli Bold"/>
                <a:sym typeface="Muli Bold"/>
              </a:rPr>
              <a:t>Total quanti</a:t>
            </a:r>
            <a:r>
              <a:rPr lang="en-US" sz="5400" b="1" spc="-88" dirty="0">
                <a:solidFill>
                  <a:srgbClr val="000000"/>
                </a:solidFill>
                <a:latin typeface="Muli Bold"/>
                <a:ea typeface="Muli Bold"/>
                <a:cs typeface="Muli Bold"/>
                <a:sym typeface="Muli Bold"/>
              </a:rPr>
              <a:t>ty</a:t>
            </a:r>
            <a:r>
              <a:rPr lang="en-US" sz="5400" spc="-88" dirty="0">
                <a:solidFill>
                  <a:srgbClr val="000000"/>
                </a:solidFill>
                <a:latin typeface="Muli Bold"/>
                <a:ea typeface="Muli Bold"/>
                <a:cs typeface="Muli Bold"/>
                <a:sym typeface="Muli Bold"/>
              </a:rPr>
              <a:t> sold</a:t>
            </a:r>
          </a:p>
          <a:p>
            <a:pPr marL="1918698" lvl="1" indent="-959349" algn="just">
              <a:lnSpc>
                <a:spcPct val="150000"/>
              </a:lnSpc>
              <a:buFont typeface="Arial"/>
              <a:buChar char="•"/>
            </a:pPr>
            <a:r>
              <a:rPr lang="en-US" sz="5400" spc="-88" dirty="0">
                <a:solidFill>
                  <a:srgbClr val="000000"/>
                </a:solidFill>
                <a:latin typeface="Muli Bold"/>
                <a:ea typeface="Muli Bold"/>
                <a:cs typeface="Muli Bold"/>
                <a:sym typeface="Muli Bold"/>
              </a:rPr>
              <a:t>Ave</a:t>
            </a:r>
            <a:r>
              <a:rPr lang="en-US" sz="5400" b="1" spc="-88" dirty="0">
                <a:solidFill>
                  <a:srgbClr val="000000"/>
                </a:solidFill>
                <a:latin typeface="Muli Bold"/>
                <a:ea typeface="Muli Bold"/>
                <a:cs typeface="Muli Bold"/>
                <a:sym typeface="Muli Bold"/>
              </a:rPr>
              <a:t>rag</a:t>
            </a:r>
            <a:r>
              <a:rPr lang="en-US" sz="5400" spc="-88" dirty="0">
                <a:solidFill>
                  <a:srgbClr val="000000"/>
                </a:solidFill>
                <a:latin typeface="Muli Bold"/>
                <a:ea typeface="Muli Bold"/>
                <a:cs typeface="Muli Bold"/>
                <a:sym typeface="Muli Bold"/>
              </a:rPr>
              <a:t>e order valu</a:t>
            </a:r>
            <a:r>
              <a:rPr lang="en-US" sz="5400" b="1" spc="-88" dirty="0">
                <a:solidFill>
                  <a:srgbClr val="000000"/>
                </a:solidFill>
                <a:latin typeface="Muli Bold"/>
                <a:ea typeface="Muli Bold"/>
                <a:cs typeface="Muli Bold"/>
                <a:sym typeface="Muli Bold"/>
              </a:rPr>
              <a:t>e</a:t>
            </a:r>
          </a:p>
          <a:p>
            <a:pPr algn="just">
              <a:lnSpc>
                <a:spcPct val="150000"/>
              </a:lnSpc>
            </a:pPr>
            <a:endParaRPr lang="en-US" sz="5400" b="1" spc="-88" dirty="0">
              <a:solidFill>
                <a:srgbClr val="000000"/>
              </a:solidFill>
              <a:latin typeface="Muli Bold"/>
              <a:ea typeface="Muli Bold"/>
              <a:cs typeface="Muli Bold"/>
              <a:sym typeface="Muli Bold"/>
            </a:endParaRPr>
          </a:p>
        </p:txBody>
      </p:sp>
      <p:sp>
        <p:nvSpPr>
          <p:cNvPr id="7" name="Freeform 11">
            <a:extLst>
              <a:ext uri="{FF2B5EF4-FFF2-40B4-BE49-F238E27FC236}">
                <a16:creationId xmlns:a16="http://schemas.microsoft.com/office/drawing/2014/main" id="{86FB7EE1-D53B-4A7C-8BB7-BD0CB7601C12}"/>
              </a:ext>
            </a:extLst>
          </p:cNvPr>
          <p:cNvSpPr/>
          <p:nvPr/>
        </p:nvSpPr>
        <p:spPr>
          <a:xfrm>
            <a:off x="15839314" y="860999"/>
            <a:ext cx="1419986" cy="1079190"/>
          </a:xfrm>
          <a:custGeom>
            <a:avLst/>
            <a:gdLst/>
            <a:ahLst/>
            <a:cxnLst/>
            <a:rect l="l" t="t" r="r" b="b"/>
            <a:pathLst>
              <a:path w="1419986" h="1079190">
                <a:moveTo>
                  <a:pt x="0" y="0"/>
                </a:moveTo>
                <a:lnTo>
                  <a:pt x="1419986" y="0"/>
                </a:lnTo>
                <a:lnTo>
                  <a:pt x="1419986" y="1079190"/>
                </a:lnTo>
                <a:lnTo>
                  <a:pt x="0" y="1079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5A1AA-A365-1016-507E-9329D615EF74}"/>
              </a:ext>
            </a:extLst>
          </p:cNvPr>
          <p:cNvSpPr>
            <a:spLocks noGrp="1"/>
          </p:cNvSpPr>
          <p:nvPr>
            <p:ph type="title"/>
          </p:nvPr>
        </p:nvSpPr>
        <p:spPr>
          <a:xfrm>
            <a:off x="10684510" y="905251"/>
            <a:ext cx="6542540" cy="2290574"/>
          </a:xfrm>
        </p:spPr>
        <p:txBody>
          <a:bodyPr vert="horz" lIns="91440" tIns="45720" rIns="91440" bIns="45720" rtlCol="0" anchor="b">
            <a:normAutofit/>
          </a:bodyPr>
          <a:lstStyle/>
          <a:p>
            <a:pPr algn="l">
              <a:lnSpc>
                <a:spcPct val="90000"/>
              </a:lnSpc>
            </a:pPr>
            <a:r>
              <a:rPr lang="en-US" sz="3600" b="1" kern="1200" dirty="0">
                <a:solidFill>
                  <a:schemeClr val="tx1"/>
                </a:solidFill>
                <a:latin typeface="+mj-lt"/>
                <a:ea typeface="+mj-ea"/>
                <a:cs typeface="+mj-cs"/>
              </a:rPr>
              <a:t>Key Performance Indicators</a:t>
            </a:r>
          </a:p>
        </p:txBody>
      </p:sp>
      <p:pic>
        <p:nvPicPr>
          <p:cNvPr id="5" name="Content Placeholder 4" descr="Close-up of fuel gauge">
            <a:extLst>
              <a:ext uri="{FF2B5EF4-FFF2-40B4-BE49-F238E27FC236}">
                <a16:creationId xmlns:a16="http://schemas.microsoft.com/office/drawing/2014/main" id="{6F4CBB7C-5220-4598-8EAC-46CC6D2E880A}"/>
              </a:ext>
            </a:extLst>
          </p:cNvPr>
          <p:cNvPicPr>
            <a:picLocks noGrp="1" noChangeAspect="1"/>
          </p:cNvPicPr>
          <p:nvPr>
            <p:ph sz="half" idx="1"/>
          </p:nvPr>
        </p:nvPicPr>
        <p:blipFill>
          <a:blip r:embed="rId3"/>
          <a:srcRect r="30300"/>
          <a:stretch>
            <a:fillRect/>
          </a:stretch>
        </p:blipFill>
        <p:spPr>
          <a:xfrm>
            <a:off x="1" y="10"/>
            <a:ext cx="9560052" cy="10286990"/>
          </a:xfrm>
          <a:prstGeom prst="rect">
            <a:avLst/>
          </a:prstGeom>
        </p:spPr>
      </p:pic>
      <p:sp>
        <p:nvSpPr>
          <p:cNvPr id="4" name="Content Placeholder 3">
            <a:extLst>
              <a:ext uri="{FF2B5EF4-FFF2-40B4-BE49-F238E27FC236}">
                <a16:creationId xmlns:a16="http://schemas.microsoft.com/office/drawing/2014/main" id="{6159AF88-0404-A1B3-08D7-08AF1E5194C8}"/>
              </a:ext>
            </a:extLst>
          </p:cNvPr>
          <p:cNvSpPr>
            <a:spLocks noGrp="1"/>
          </p:cNvSpPr>
          <p:nvPr>
            <p:ph sz="half" idx="2"/>
          </p:nvPr>
        </p:nvSpPr>
        <p:spPr>
          <a:xfrm>
            <a:off x="10684510" y="3319269"/>
            <a:ext cx="6542540" cy="6144771"/>
          </a:xfrm>
        </p:spPr>
        <p:txBody>
          <a:bodyPr vert="horz" lIns="91440" tIns="45720" rIns="91440" bIns="45720" rtlCol="0">
            <a:normAutofit/>
          </a:bodyPr>
          <a:lstStyle/>
          <a:p>
            <a:pPr indent="-228600">
              <a:lnSpc>
                <a:spcPct val="110000"/>
              </a:lnSpc>
            </a:pPr>
            <a:r>
              <a:rPr lang="en-US" sz="2700"/>
              <a:t>Total Sales calculated as the sum of Sales Amount.</a:t>
            </a:r>
          </a:p>
          <a:p>
            <a:pPr indent="-228600">
              <a:lnSpc>
                <a:spcPct val="110000"/>
              </a:lnSpc>
            </a:pPr>
            <a:r>
              <a:rPr lang="en-US" sz="2700"/>
              <a:t>Total Cost is derived from the sum of Cost Amount.</a:t>
            </a:r>
          </a:p>
          <a:p>
            <a:pPr indent="-228600">
              <a:lnSpc>
                <a:spcPct val="110000"/>
              </a:lnSpc>
            </a:pPr>
            <a:r>
              <a:rPr lang="en-US" sz="2700"/>
              <a:t>Profit is determined by subtracting Total Cost from Total Sales.</a:t>
            </a:r>
          </a:p>
          <a:p>
            <a:pPr indent="-228600">
              <a:lnSpc>
                <a:spcPct val="110000"/>
              </a:lnSpc>
            </a:pPr>
            <a:r>
              <a:rPr lang="en-US" sz="2700"/>
              <a:t>Profit Margin is calculated as Profit divided by Total Sales.</a:t>
            </a:r>
          </a:p>
          <a:p>
            <a:pPr indent="-228600">
              <a:lnSpc>
                <a:spcPct val="110000"/>
              </a:lnSpc>
            </a:pPr>
            <a:r>
              <a:rPr lang="en-US" sz="2700"/>
              <a:t>Average Order Value (AOV) is Total Sales divided by Order Count.</a:t>
            </a:r>
          </a:p>
          <a:p>
            <a:pPr indent="-228600">
              <a:lnSpc>
                <a:spcPct val="110000"/>
              </a:lnSpc>
            </a:pPr>
            <a:r>
              <a:rPr lang="en-US" sz="2700"/>
              <a:t>Total Quantity is the sum of all Quantity sold.</a:t>
            </a:r>
          </a:p>
        </p:txBody>
      </p:sp>
    </p:spTree>
    <p:extLst>
      <p:ext uri="{BB962C8B-B14F-4D97-AF65-F5344CB8AC3E}">
        <p14:creationId xmlns:p14="http://schemas.microsoft.com/office/powerpoint/2010/main" val="298444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TotalTime>
  <Words>1230</Words>
  <Application>Microsoft Office PowerPoint</Application>
  <PresentationFormat>Custom</PresentationFormat>
  <Paragraphs>124</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Muli Regular</vt:lpstr>
      <vt:lpstr>Aptos</vt:lpstr>
      <vt:lpstr>Muli Bold</vt:lpstr>
      <vt:lpstr>Wingdings</vt:lpstr>
      <vt:lpstr>Arial</vt:lpstr>
      <vt:lpstr>Calibri</vt:lpstr>
      <vt:lpstr>Office Theme</vt:lpstr>
      <vt:lpstr>PowerPoint Presentation</vt:lpstr>
      <vt:lpstr>Bike Stores Performance Review</vt:lpstr>
      <vt:lpstr>PowerPoint Presentation</vt:lpstr>
      <vt:lpstr>PowerPoint Presentation</vt:lpstr>
      <vt:lpstr>Data Transformation Flowchart</vt:lpstr>
      <vt:lpstr>PowerPoint Presentation</vt:lpstr>
      <vt:lpstr>Orders Data Model Overview</vt:lpstr>
      <vt:lpstr>PowerPoint Presentation</vt:lpstr>
      <vt:lpstr>Key Performance Indicators</vt:lpstr>
      <vt:lpstr>Power Pivot Data Model</vt:lpstr>
      <vt:lpstr>PowerPoint Presentation</vt:lpstr>
      <vt:lpstr>PowerPoint Presentation</vt:lpstr>
      <vt:lpstr>PowerPoint Presentation</vt:lpstr>
      <vt:lpstr>Dashboard Sections</vt:lpstr>
      <vt:lpstr>PowerPoint Presentation</vt:lpstr>
      <vt:lpstr>PowerPoint Presentation</vt:lpstr>
      <vt:lpstr>PowerPoint Presentation</vt:lpstr>
      <vt:lpstr>Key Findings &amp; Insights</vt:lpstr>
      <vt:lpstr>Recommendations &amp; Next Steps</vt:lpstr>
      <vt:lpstr>Projected Impact &amp; ROI</vt:lpstr>
      <vt:lpstr>Questions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Illustrative Technology Startup Sales Presentation</dc:title>
  <dc:creator>Nourhan</dc:creator>
  <cp:lastModifiedBy>احمد محمد السعيد مصطفى عمر</cp:lastModifiedBy>
  <cp:revision>15</cp:revision>
  <dcterms:created xsi:type="dcterms:W3CDTF">2006-08-16T00:00:00Z</dcterms:created>
  <dcterms:modified xsi:type="dcterms:W3CDTF">2025-06-21T06:29:56Z</dcterms:modified>
  <dc:identifier>DAGq1JNiINw</dc:identifier>
</cp:coreProperties>
</file>